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60" r:id="rId3"/>
    <p:sldId id="261" r:id="rId4"/>
    <p:sldId id="258" r:id="rId5"/>
    <p:sldId id="262" r:id="rId6"/>
    <p:sldId id="263" r:id="rId7"/>
    <p:sldId id="287" r:id="rId8"/>
    <p:sldId id="264" r:id="rId9"/>
    <p:sldId id="288" r:id="rId10"/>
    <p:sldId id="276" r:id="rId11"/>
    <p:sldId id="277" r:id="rId12"/>
    <p:sldId id="278" r:id="rId13"/>
    <p:sldId id="265" r:id="rId14"/>
    <p:sldId id="266" r:id="rId15"/>
    <p:sldId id="267" r:id="rId16"/>
    <p:sldId id="268" r:id="rId17"/>
    <p:sldId id="279" r:id="rId18"/>
    <p:sldId id="272" r:id="rId19"/>
    <p:sldId id="281" r:id="rId20"/>
    <p:sldId id="280" r:id="rId21"/>
    <p:sldId id="283" r:id="rId22"/>
    <p:sldId id="284" r:id="rId23"/>
    <p:sldId id="282" r:id="rId24"/>
    <p:sldId id="269" r:id="rId25"/>
    <p:sldId id="275" r:id="rId26"/>
    <p:sldId id="2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066" autoAdjust="0"/>
  </p:normalViewPr>
  <p:slideViewPr>
    <p:cSldViewPr>
      <p:cViewPr>
        <p:scale>
          <a:sx n="99" d="100"/>
          <a:sy n="99" d="100"/>
        </p:scale>
        <p:origin x="-133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D588D0-BEC3-4B5A-8F98-F326F55E3C44}" type="datetimeFigureOut">
              <a:rPr lang="en-US" smtClean="0"/>
              <a:t>6/25/2014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25BAE7-29EC-4524-8E1C-3141D61AE75A}" type="slidenum">
              <a:rPr lang="en-US" smtClean="0"/>
              <a:t>‹#›</a:t>
            </a:fld>
            <a:endParaRPr lang="en-US"/>
          </a:p>
        </p:txBody>
      </p:sp>
    </p:spTree>
    <p:extLst>
      <p:ext uri="{BB962C8B-B14F-4D97-AF65-F5344CB8AC3E}">
        <p14:creationId xmlns:p14="http://schemas.microsoft.com/office/powerpoint/2010/main" val="2455414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Within specific health-related concerns and populations, researchers and clinicians have often developed “context-specific” versions of the AAQ-II in order to assess the avoidant behavior most relevant to their work.  For example, Gifford, </a:t>
            </a:r>
            <a:r>
              <a:rPr lang="en-US" sz="1200" kern="1200" dirty="0" err="1" smtClean="0">
                <a:solidFill>
                  <a:schemeClr val="tx1"/>
                </a:solidFill>
                <a:effectLst/>
                <a:latin typeface="+mn-lt"/>
                <a:ea typeface="+mn-ea"/>
                <a:cs typeface="+mn-cs"/>
              </a:rPr>
              <a:t>Antonuccio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Kohlenberg</a:t>
            </a:r>
            <a:r>
              <a:rPr lang="en-US" sz="1200" kern="1200" dirty="0" smtClean="0">
                <a:solidFill>
                  <a:schemeClr val="tx1"/>
                </a:solidFill>
                <a:effectLst/>
                <a:latin typeface="+mn-lt"/>
                <a:ea typeface="+mn-ea"/>
                <a:cs typeface="+mn-cs"/>
              </a:rPr>
              <a:t>, Hayes, and </a:t>
            </a:r>
            <a:r>
              <a:rPr lang="en-US" sz="1200" kern="1200" dirty="0" err="1" smtClean="0">
                <a:solidFill>
                  <a:schemeClr val="tx1"/>
                </a:solidFill>
                <a:effectLst/>
                <a:latin typeface="+mn-lt"/>
                <a:ea typeface="+mn-ea"/>
                <a:cs typeface="+mn-cs"/>
              </a:rPr>
              <a:t>Piasecki</a:t>
            </a:r>
            <a:r>
              <a:rPr lang="en-US" sz="1200" kern="1200" dirty="0" smtClean="0">
                <a:solidFill>
                  <a:schemeClr val="tx1"/>
                </a:solidFill>
                <a:effectLst/>
                <a:latin typeface="+mn-lt"/>
                <a:ea typeface="+mn-ea"/>
                <a:cs typeface="+mn-cs"/>
              </a:rPr>
              <a:t> (2002) developed the Avoidance and Inflexibility Scale (AIS) to assess EA within the context of cigarette smoking.  The AIS (</a:t>
            </a:r>
            <a:r>
              <a:rPr lang="en-US" sz="1200" i="1" kern="1200" dirty="0" smtClean="0">
                <a:solidFill>
                  <a:schemeClr val="tx1"/>
                </a:solidFill>
                <a:effectLst/>
                <a:latin typeface="+mn-lt"/>
                <a:ea typeface="+mn-ea"/>
                <a:cs typeface="+mn-cs"/>
              </a:rPr>
              <a:t>α</a:t>
            </a:r>
            <a:r>
              <a:rPr lang="en-US" sz="1200" kern="1200" dirty="0" smtClean="0">
                <a:solidFill>
                  <a:schemeClr val="tx1"/>
                </a:solidFill>
                <a:effectLst/>
                <a:latin typeface="+mn-lt"/>
                <a:ea typeface="+mn-ea"/>
                <a:cs typeface="+mn-cs"/>
              </a:rPr>
              <a:t> = .93) is composed of 13 items such as, “How likely is it that these thoughts will lead you to smoke?” and, “To what degree must you reduce the intensity of these bodily sensations in order not to smoke?” (Gifford et al., 2004).  Another group of researchers has developed a measure of EA specifically related to chronic pain, the Chronic Pain Acceptance Questionnaire (McCracken, </a:t>
            </a:r>
            <a:r>
              <a:rPr lang="en-US" sz="1200" kern="1200" dirty="0" err="1" smtClean="0">
                <a:solidFill>
                  <a:schemeClr val="tx1"/>
                </a:solidFill>
                <a:effectLst/>
                <a:latin typeface="+mn-lt"/>
                <a:ea typeface="+mn-ea"/>
                <a:cs typeface="+mn-cs"/>
              </a:rPr>
              <a:t>Vowles</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Eccleston</a:t>
            </a:r>
            <a:r>
              <a:rPr lang="en-US" sz="1200" kern="1200" dirty="0" smtClean="0">
                <a:solidFill>
                  <a:schemeClr val="tx1"/>
                </a:solidFill>
                <a:effectLst/>
                <a:latin typeface="+mn-lt"/>
                <a:ea typeface="+mn-ea"/>
                <a:cs typeface="+mn-cs"/>
              </a:rPr>
              <a:t>, 2004).  Its 20 items (</a:t>
            </a:r>
            <a:r>
              <a:rPr lang="en-US" sz="1200" i="1" kern="1200" dirty="0" smtClean="0">
                <a:solidFill>
                  <a:schemeClr val="tx1"/>
                </a:solidFill>
                <a:effectLst/>
                <a:latin typeface="+mn-lt"/>
                <a:ea typeface="+mn-ea"/>
                <a:cs typeface="+mn-cs"/>
              </a:rPr>
              <a:t>α</a:t>
            </a:r>
            <a:r>
              <a:rPr lang="en-US" sz="1200" kern="1200" dirty="0" smtClean="0">
                <a:solidFill>
                  <a:schemeClr val="tx1"/>
                </a:solidFill>
                <a:effectLst/>
                <a:latin typeface="+mn-lt"/>
                <a:ea typeface="+mn-ea"/>
                <a:cs typeface="+mn-cs"/>
              </a:rPr>
              <a:t> = .78) include statements like, “It’s OK to experience pain,” and, “Despite the pain, I am now sticking to a certain course in my life.”  Most recently, Gregg, Callaghan, Hayes, and Glenn-Lawson (2007) developed the Acceptance and Action Diabetes Questionnaire (</a:t>
            </a:r>
            <a:r>
              <a:rPr lang="en-US" sz="1200" i="1" kern="1200" dirty="0" smtClean="0">
                <a:solidFill>
                  <a:schemeClr val="tx1"/>
                </a:solidFill>
                <a:effectLst/>
                <a:latin typeface="+mn-lt"/>
                <a:ea typeface="+mn-ea"/>
                <a:cs typeface="+mn-cs"/>
              </a:rPr>
              <a:t>α</a:t>
            </a:r>
            <a:r>
              <a:rPr lang="en-US" sz="1200" kern="1200" dirty="0" smtClean="0">
                <a:solidFill>
                  <a:schemeClr val="tx1"/>
                </a:solidFill>
                <a:effectLst/>
                <a:latin typeface="+mn-lt"/>
                <a:ea typeface="+mn-ea"/>
                <a:cs typeface="+mn-cs"/>
              </a:rPr>
              <a:t> = .94) to measure EA in the context of diabetes self-care.  It is composed of 11 items such as, “I do not take care of my diabetes because it reminds me that I have diabetes,” and “I avoid thinking about what diabetes can do to me.”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Several studies have compared the performance of such context-specific measures of EA to that of the more global or general measure (Bond, Lloyd, &amp; </a:t>
            </a:r>
            <a:r>
              <a:rPr lang="en-US" sz="1200" kern="1200" dirty="0" err="1" smtClean="0">
                <a:solidFill>
                  <a:schemeClr val="tx1"/>
                </a:solidFill>
                <a:effectLst/>
                <a:latin typeface="+mn-lt"/>
                <a:ea typeface="+mn-ea"/>
                <a:cs typeface="+mn-cs"/>
              </a:rPr>
              <a:t>Guenole</a:t>
            </a:r>
            <a:r>
              <a:rPr lang="en-US" sz="1200" kern="1200" dirty="0" smtClean="0">
                <a:solidFill>
                  <a:schemeClr val="tx1"/>
                </a:solidFill>
                <a:effectLst/>
                <a:latin typeface="+mn-lt"/>
                <a:ea typeface="+mn-ea"/>
                <a:cs typeface="+mn-cs"/>
              </a:rPr>
              <a:t>, 2013; Lillis &amp; Hayes, 2008; Lillis, Hayes, Bunting, &amp; Masuda, 2009; </a:t>
            </a:r>
            <a:r>
              <a:rPr lang="en-US" sz="1200" kern="1200" dirty="0" err="1" smtClean="0">
                <a:solidFill>
                  <a:schemeClr val="tx1"/>
                </a:solidFill>
                <a:effectLst/>
                <a:latin typeface="+mn-lt"/>
                <a:ea typeface="+mn-ea"/>
                <a:cs typeface="+mn-cs"/>
              </a:rPr>
              <a:t>Luoma</a:t>
            </a:r>
            <a:r>
              <a:rPr lang="en-US" sz="1200" kern="1200" dirty="0" smtClean="0">
                <a:solidFill>
                  <a:schemeClr val="tx1"/>
                </a:solidFill>
                <a:effectLst/>
                <a:latin typeface="+mn-lt"/>
                <a:ea typeface="+mn-ea"/>
                <a:cs typeface="+mn-cs"/>
              </a:rPr>
              <a:t>, Drake, Hayes, &amp; </a:t>
            </a:r>
            <a:r>
              <a:rPr lang="en-US" sz="1200" kern="1200" dirty="0" err="1" smtClean="0">
                <a:solidFill>
                  <a:schemeClr val="tx1"/>
                </a:solidFill>
                <a:effectLst/>
                <a:latin typeface="+mn-lt"/>
                <a:ea typeface="+mn-ea"/>
                <a:cs typeface="+mn-cs"/>
              </a:rPr>
              <a:t>Kohlenberg</a:t>
            </a:r>
            <a:r>
              <a:rPr lang="en-US" sz="1200" kern="1200" dirty="0" smtClean="0">
                <a:solidFill>
                  <a:schemeClr val="tx1"/>
                </a:solidFill>
                <a:effectLst/>
                <a:latin typeface="+mn-lt"/>
                <a:ea typeface="+mn-ea"/>
                <a:cs typeface="+mn-cs"/>
              </a:rPr>
              <a:t>, 2011; </a:t>
            </a:r>
            <a:r>
              <a:rPr lang="en-US" sz="1200" kern="1200" dirty="0" err="1" smtClean="0">
                <a:solidFill>
                  <a:schemeClr val="tx1"/>
                </a:solidFill>
                <a:effectLst/>
                <a:latin typeface="+mn-lt"/>
                <a:ea typeface="+mn-ea"/>
                <a:cs typeface="+mn-cs"/>
              </a:rPr>
              <a:t>MacKenzie</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Kocovski</a:t>
            </a:r>
            <a:r>
              <a:rPr lang="en-US" sz="1200" kern="1200" dirty="0" smtClean="0">
                <a:solidFill>
                  <a:schemeClr val="tx1"/>
                </a:solidFill>
                <a:effectLst/>
                <a:latin typeface="+mn-lt"/>
                <a:ea typeface="+mn-ea"/>
                <a:cs typeface="+mn-cs"/>
              </a:rPr>
              <a:t>, 2010; Sandoz, 2010; Westin, Hayes, &amp; </a:t>
            </a:r>
            <a:r>
              <a:rPr lang="en-US" sz="1200" kern="1200" dirty="0" err="1" smtClean="0">
                <a:solidFill>
                  <a:schemeClr val="tx1"/>
                </a:solidFill>
                <a:effectLst/>
                <a:latin typeface="+mn-lt"/>
                <a:ea typeface="+mn-ea"/>
                <a:cs typeface="+mn-cs"/>
              </a:rPr>
              <a:t>Andersson</a:t>
            </a:r>
            <a:r>
              <a:rPr lang="en-US" sz="1200" kern="1200" dirty="0" smtClean="0">
                <a:solidFill>
                  <a:schemeClr val="tx1"/>
                </a:solidFill>
                <a:effectLst/>
                <a:latin typeface="+mn-lt"/>
                <a:ea typeface="+mn-ea"/>
                <a:cs typeface="+mn-cs"/>
              </a:rPr>
              <a:t>, 2008).  In each of these cases, the context-specific measure was a better predictor of relevant behavior and/or a stronger mediator of intervention outcomes than was the AAQ-II or its predecessor.  Other reviews have noted that both general and context-specific instruments appear to hold predictive power and treatment utility (McCracken &amp; Keogh, 2009; McCracken, 2011), making both useful.</a:t>
            </a:r>
            <a:endParaRPr lang="en-US" dirty="0"/>
          </a:p>
        </p:txBody>
      </p:sp>
      <p:sp>
        <p:nvSpPr>
          <p:cNvPr id="4" name="Slide Number Placeholder 3"/>
          <p:cNvSpPr>
            <a:spLocks noGrp="1"/>
          </p:cNvSpPr>
          <p:nvPr>
            <p:ph type="sldNum" sz="quarter" idx="10"/>
          </p:nvPr>
        </p:nvSpPr>
        <p:spPr/>
        <p:txBody>
          <a:bodyPr/>
          <a:lstStyle/>
          <a:p>
            <a:fld id="{5225BAE7-29EC-4524-8E1C-3141D61AE75A}" type="slidenum">
              <a:rPr lang="en-US" smtClean="0"/>
              <a:t>3</a:t>
            </a:fld>
            <a:endParaRPr lang="en-US"/>
          </a:p>
        </p:txBody>
      </p:sp>
    </p:spTree>
    <p:extLst>
      <p:ext uri="{BB962C8B-B14F-4D97-AF65-F5344CB8AC3E}">
        <p14:creationId xmlns:p14="http://schemas.microsoft.com/office/powerpoint/2010/main" val="1700242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25BAE7-29EC-4524-8E1C-3141D61AE75A}" type="slidenum">
              <a:rPr lang="en-US" smtClean="0"/>
              <a:t>4</a:t>
            </a:fld>
            <a:endParaRPr lang="en-US"/>
          </a:p>
        </p:txBody>
      </p:sp>
    </p:spTree>
    <p:extLst>
      <p:ext uri="{BB962C8B-B14F-4D97-AF65-F5344CB8AC3E}">
        <p14:creationId xmlns:p14="http://schemas.microsoft.com/office/powerpoint/2010/main" val="1667088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assumption made in evaluating the preliminary concurrent validity of the AAQ-Ex was that its correlation with the more “general” or “global” AAQ-II (and, to a lesser degree, its parent AAQ) should be </a:t>
            </a:r>
            <a:r>
              <a:rPr lang="en-US" sz="1200" i="1" kern="1200" dirty="0" smtClean="0">
                <a:solidFill>
                  <a:schemeClr val="tx1"/>
                </a:solidFill>
                <a:effectLst/>
                <a:latin typeface="+mn-lt"/>
                <a:ea typeface="+mn-ea"/>
                <a:cs typeface="+mn-cs"/>
              </a:rPr>
              <a:t>moderate</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r </a:t>
            </a:r>
            <a:r>
              <a:rPr lang="en-US" sz="1200" kern="1200" dirty="0" smtClean="0">
                <a:solidFill>
                  <a:schemeClr val="tx1"/>
                </a:solidFill>
                <a:effectLst/>
                <a:latin typeface="+mn-lt"/>
                <a:ea typeface="+mn-ea"/>
                <a:cs typeface="+mn-cs"/>
              </a:rPr>
              <a:t>= .40 - .60).  Too low a correlation might indicate that the construct being measured is not related to EA at all, and, therefore, could not be regarded as a “context-specific measure of EA” (insufficient convergent validity).  However, too high a correlation might indicate that the construct is not in any way distinct from global EA and, therefore, not a useful addition to existing assessments (insufficient divergent validity).</a:t>
            </a:r>
            <a:endParaRPr lang="en-US" dirty="0"/>
          </a:p>
        </p:txBody>
      </p:sp>
      <p:sp>
        <p:nvSpPr>
          <p:cNvPr id="4" name="Slide Number Placeholder 3"/>
          <p:cNvSpPr>
            <a:spLocks noGrp="1"/>
          </p:cNvSpPr>
          <p:nvPr>
            <p:ph type="sldNum" sz="quarter" idx="10"/>
          </p:nvPr>
        </p:nvSpPr>
        <p:spPr/>
        <p:txBody>
          <a:bodyPr/>
          <a:lstStyle/>
          <a:p>
            <a:fld id="{5225BAE7-29EC-4524-8E1C-3141D61AE75A}" type="slidenum">
              <a:rPr lang="en-US" smtClean="0"/>
              <a:t>5</a:t>
            </a:fld>
            <a:endParaRPr lang="en-US"/>
          </a:p>
        </p:txBody>
      </p:sp>
    </p:spTree>
    <p:extLst>
      <p:ext uri="{BB962C8B-B14F-4D97-AF65-F5344CB8AC3E}">
        <p14:creationId xmlns:p14="http://schemas.microsoft.com/office/powerpoint/2010/main" val="316519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purpose of the next study was to confirm its psychometric properties on a larger sample, replicate its relationship with the AAQ-II, and further evaluate its validity by examining its relationship with a self-report of personal fitness as well as life satisfaction.</a:t>
            </a:r>
          </a:p>
        </p:txBody>
      </p:sp>
      <p:sp>
        <p:nvSpPr>
          <p:cNvPr id="4" name="Slide Number Placeholder 3"/>
          <p:cNvSpPr>
            <a:spLocks noGrp="1"/>
          </p:cNvSpPr>
          <p:nvPr>
            <p:ph type="sldNum" sz="quarter" idx="10"/>
          </p:nvPr>
        </p:nvSpPr>
        <p:spPr/>
        <p:txBody>
          <a:bodyPr/>
          <a:lstStyle/>
          <a:p>
            <a:fld id="{5225BAE7-29EC-4524-8E1C-3141D61AE75A}" type="slidenum">
              <a:rPr lang="en-US" smtClean="0"/>
              <a:t>6</a:t>
            </a:fld>
            <a:endParaRPr lang="en-US"/>
          </a:p>
        </p:txBody>
      </p:sp>
    </p:spTree>
    <p:extLst>
      <p:ext uri="{BB962C8B-B14F-4D97-AF65-F5344CB8AC3E}">
        <p14:creationId xmlns:p14="http://schemas.microsoft.com/office/powerpoint/2010/main" val="3771035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Within DTS, AAQ-Ex</a:t>
            </a:r>
            <a:r>
              <a:rPr lang="en-US" baseline="0" dirty="0" smtClean="0"/>
              <a:t> more related to “Absorption” and “Appraisal” subscales than “Tolerance” and “Regulation.”</a:t>
            </a:r>
          </a:p>
          <a:p>
            <a:endParaRPr lang="en-US" baseline="0" dirty="0" smtClean="0"/>
          </a:p>
          <a:p>
            <a:r>
              <a:rPr lang="en-US" baseline="0" dirty="0" smtClean="0"/>
              <a:t>Fitness Level Discrepancy &amp; EDPW Discrepancy also significantly correlated (.31*** and .43***). BUT: </a:t>
            </a:r>
            <a:r>
              <a:rPr lang="en-US" sz="1200" kern="1200" dirty="0" smtClean="0">
                <a:solidFill>
                  <a:schemeClr val="tx1"/>
                </a:solidFill>
                <a:effectLst/>
                <a:latin typeface="+mn-lt"/>
                <a:ea typeface="+mn-ea"/>
                <a:cs typeface="+mn-cs"/>
              </a:rPr>
              <a:t>Although it was predicted that the AAQ-Ex would be more highly related to discrepancy measures than to fitness level or EDPW alone, the opposite was found.  For example, the AAQ-Ex (15) was significantly more related to EDPW than EDPW discrepancy,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 2.18, </a:t>
            </a:r>
            <a:r>
              <a:rPr lang="en-US" sz="1200" i="1" kern="1200" dirty="0" smtClean="0">
                <a:solidFill>
                  <a:schemeClr val="tx1"/>
                </a:solidFill>
                <a:effectLst/>
                <a:latin typeface="+mn-lt"/>
                <a:ea typeface="+mn-ea"/>
                <a:cs typeface="+mn-cs"/>
              </a:rPr>
              <a:t>p</a:t>
            </a:r>
            <a:r>
              <a:rPr lang="en-US" sz="1200" kern="1200" dirty="0" smtClean="0">
                <a:solidFill>
                  <a:schemeClr val="tx1"/>
                </a:solidFill>
                <a:effectLst/>
                <a:latin typeface="+mn-lt"/>
                <a:ea typeface="+mn-ea"/>
                <a:cs typeface="+mn-cs"/>
              </a:rPr>
              <a:t> = .03.  The same questionnaire was also significantly more highly correlated with fitness level than with its corresponding discrepancy, </a:t>
            </a:r>
            <a:r>
              <a:rPr lang="en-US" sz="1200" i="1" kern="1200" dirty="0" smtClean="0">
                <a:solidFill>
                  <a:schemeClr val="tx1"/>
                </a:solidFill>
                <a:effectLst/>
                <a:latin typeface="+mn-lt"/>
                <a:ea typeface="+mn-ea"/>
                <a:cs typeface="+mn-cs"/>
              </a:rPr>
              <a:t>z</a:t>
            </a:r>
            <a:r>
              <a:rPr lang="en-US" sz="1200" kern="1200" dirty="0" smtClean="0">
                <a:solidFill>
                  <a:schemeClr val="tx1"/>
                </a:solidFill>
                <a:effectLst/>
                <a:latin typeface="+mn-lt"/>
                <a:ea typeface="+mn-ea"/>
                <a:cs typeface="+mn-cs"/>
              </a:rPr>
              <a:t> = 3.06, </a:t>
            </a:r>
            <a:r>
              <a:rPr lang="en-US" sz="1200" i="1" kern="1200" dirty="0" smtClean="0">
                <a:solidFill>
                  <a:schemeClr val="tx1"/>
                </a:solidFill>
                <a:effectLst/>
                <a:latin typeface="+mn-lt"/>
                <a:ea typeface="+mn-ea"/>
                <a:cs typeface="+mn-cs"/>
              </a:rPr>
              <a:t>p</a:t>
            </a:r>
            <a:r>
              <a:rPr lang="en-US" sz="1200" kern="1200" dirty="0" smtClean="0">
                <a:solidFill>
                  <a:schemeClr val="tx1"/>
                </a:solidFill>
                <a:effectLst/>
                <a:latin typeface="+mn-lt"/>
                <a:ea typeface="+mn-ea"/>
                <a:cs typeface="+mn-cs"/>
              </a:rPr>
              <a:t> &lt; .01. These results suggest that the AAQ-Ex may be more associated with “not exercising” in general, as opposed to “not exercising in the presence of a strong desire to exercise.”</a:t>
            </a:r>
            <a:endParaRPr lang="en-US" dirty="0"/>
          </a:p>
        </p:txBody>
      </p:sp>
      <p:sp>
        <p:nvSpPr>
          <p:cNvPr id="4" name="Slide Number Placeholder 3"/>
          <p:cNvSpPr>
            <a:spLocks noGrp="1"/>
          </p:cNvSpPr>
          <p:nvPr>
            <p:ph type="sldNum" sz="quarter" idx="10"/>
          </p:nvPr>
        </p:nvSpPr>
        <p:spPr/>
        <p:txBody>
          <a:bodyPr/>
          <a:lstStyle/>
          <a:p>
            <a:fld id="{5225BAE7-29EC-4524-8E1C-3141D61AE75A}" type="slidenum">
              <a:rPr lang="en-US" smtClean="0"/>
              <a:t>8</a:t>
            </a:fld>
            <a:endParaRPr lang="en-US"/>
          </a:p>
        </p:txBody>
      </p:sp>
    </p:spTree>
    <p:extLst>
      <p:ext uri="{BB962C8B-B14F-4D97-AF65-F5344CB8AC3E}">
        <p14:creationId xmlns:p14="http://schemas.microsoft.com/office/powerpoint/2010/main" val="1820025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44A91B53-1B79-43E1-9C6C-E289C50CDCCA}" type="datetimeFigureOut">
              <a:rPr lang="en-US" smtClean="0"/>
              <a:t>6/25/2014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2B8F216C-FAD6-48F0-B8F7-A0EAB0B7C35C}"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A91B53-1B79-43E1-9C6C-E289C50CDCCA}" type="datetimeFigureOut">
              <a:rPr lang="en-US" smtClean="0"/>
              <a:t>6/25/2014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F216C-FAD6-48F0-B8F7-A0EAB0B7C3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A91B53-1B79-43E1-9C6C-E289C50CDCCA}" type="datetimeFigureOut">
              <a:rPr lang="en-US" smtClean="0"/>
              <a:t>6/25/2014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F216C-FAD6-48F0-B8F7-A0EAB0B7C35C}"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4A91B53-1B79-43E1-9C6C-E289C50CDCCA}" type="datetimeFigureOut">
              <a:rPr lang="en-US" smtClean="0"/>
              <a:t>6/25/2014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8F216C-FAD6-48F0-B8F7-A0EAB0B7C35C}"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44A91B53-1B79-43E1-9C6C-E289C50CDCCA}" type="datetimeFigureOut">
              <a:rPr lang="en-US" smtClean="0"/>
              <a:t>6/25/2014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2B8F216C-FAD6-48F0-B8F7-A0EAB0B7C35C}"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4A91B53-1B79-43E1-9C6C-E289C50CDCCA}" type="datetimeFigureOut">
              <a:rPr lang="en-US" smtClean="0"/>
              <a:t>6/25/2014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8F216C-FAD6-48F0-B8F7-A0EAB0B7C35C}"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4A91B53-1B79-43E1-9C6C-E289C50CDCCA}" type="datetimeFigureOut">
              <a:rPr lang="en-US" smtClean="0"/>
              <a:t>6/25/2014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8F216C-FAD6-48F0-B8F7-A0EAB0B7C35C}"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A91B53-1B79-43E1-9C6C-E289C50CDCCA}" type="datetimeFigureOut">
              <a:rPr lang="en-US" smtClean="0"/>
              <a:t>6/25/2014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8F216C-FAD6-48F0-B8F7-A0EAB0B7C35C}"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91B53-1B79-43E1-9C6C-E289C50CDCCA}" type="datetimeFigureOut">
              <a:rPr lang="en-US" smtClean="0"/>
              <a:t>6/25/2014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8F216C-FAD6-48F0-B8F7-A0EAB0B7C35C}"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A91B53-1B79-43E1-9C6C-E289C50CDCCA}" type="datetimeFigureOut">
              <a:rPr lang="en-US" smtClean="0"/>
              <a:t>6/25/2014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8F216C-FAD6-48F0-B8F7-A0EAB0B7C35C}"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A91B53-1B79-43E1-9C6C-E289C50CDCCA}" type="datetimeFigureOut">
              <a:rPr lang="en-US" smtClean="0"/>
              <a:t>6/25/2014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8F216C-FAD6-48F0-B8F7-A0EAB0B7C35C}"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4A91B53-1B79-43E1-9C6C-E289C50CDCCA}" type="datetimeFigureOut">
              <a:rPr lang="en-US" smtClean="0"/>
              <a:t>6/25/2014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B8F216C-FAD6-48F0-B8F7-A0EAB0B7C35C}"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Development and Validation of the AAQ for Exercise (AAQ-Ex)</a:t>
            </a:r>
            <a:endParaRPr lang="en-US" dirty="0"/>
          </a:p>
        </p:txBody>
      </p:sp>
      <p:sp>
        <p:nvSpPr>
          <p:cNvPr id="3" name="Subtitle 2"/>
          <p:cNvSpPr>
            <a:spLocks noGrp="1"/>
          </p:cNvSpPr>
          <p:nvPr>
            <p:ph type="subTitle" idx="1"/>
          </p:nvPr>
        </p:nvSpPr>
        <p:spPr/>
        <p:txBody>
          <a:bodyPr>
            <a:normAutofit fontScale="92500"/>
          </a:bodyPr>
          <a:lstStyle/>
          <a:p>
            <a:r>
              <a:rPr lang="en-US" dirty="0" smtClean="0"/>
              <a:t>Sarah B. Staats, M.A. / Wichita State / ACBS WC 2014</a:t>
            </a:r>
            <a:endParaRPr lang="en-US" dirty="0"/>
          </a:p>
        </p:txBody>
      </p:sp>
    </p:spTree>
    <p:extLst>
      <p:ext uri="{BB962C8B-B14F-4D97-AF65-F5344CB8AC3E}">
        <p14:creationId xmlns:p14="http://schemas.microsoft.com/office/powerpoint/2010/main" val="2110800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rotWithShape="1">
          <a:blip r:embed="rId2" cstate="print">
            <a:extLst>
              <a:ext uri="{28A0092B-C50C-407E-A947-70E740481C1C}">
                <a14:useLocalDpi xmlns:a14="http://schemas.microsoft.com/office/drawing/2010/main" val="0"/>
              </a:ext>
            </a:extLst>
          </a:blip>
          <a:srcRect r="19542" b="6033"/>
          <a:stretch/>
        </p:blipFill>
        <p:spPr bwMode="auto">
          <a:xfrm>
            <a:off x="121919" y="783934"/>
            <a:ext cx="5715001" cy="5388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715000" y="1115184"/>
            <a:ext cx="3429000" cy="5239896"/>
          </a:xfrm>
          <a:prstGeom prst="rect">
            <a:avLst/>
          </a:prstGeom>
          <a:solidFill>
            <a:schemeClr val="accent2">
              <a:lumMod val="60000"/>
              <a:lumOff val="4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marL="548640" lvl="1" indent="-274320">
              <a:spcBef>
                <a:spcPts val="500"/>
              </a:spcBef>
              <a:buClr>
                <a:srgbClr val="9FB8CD"/>
              </a:buClr>
              <a:buSzPct val="76000"/>
              <a:buFont typeface="Wingdings 3"/>
              <a:buChar char=""/>
            </a:pPr>
            <a:r>
              <a:rPr lang="en-US" sz="2300" dirty="0" smtClean="0">
                <a:solidFill>
                  <a:sysClr val="windowText" lastClr="000000"/>
                </a:solidFill>
              </a:rPr>
              <a:t>ANOVA was significant, </a:t>
            </a:r>
            <a:r>
              <a:rPr lang="en-US" sz="2300" i="1" dirty="0" smtClean="0">
                <a:solidFill>
                  <a:sysClr val="windowText" lastClr="000000"/>
                </a:solidFill>
              </a:rPr>
              <a:t>p</a:t>
            </a:r>
            <a:r>
              <a:rPr lang="en-US" sz="2300" dirty="0" smtClean="0">
                <a:solidFill>
                  <a:sysClr val="windowText" lastClr="000000"/>
                </a:solidFill>
              </a:rPr>
              <a:t> &lt; .001</a:t>
            </a:r>
          </a:p>
          <a:p>
            <a:pPr marL="548640" lvl="1" indent="-274320">
              <a:spcBef>
                <a:spcPts val="500"/>
              </a:spcBef>
              <a:buClr>
                <a:srgbClr val="9FB8CD"/>
              </a:buClr>
              <a:buSzPct val="76000"/>
              <a:buFont typeface="Wingdings 3"/>
              <a:buChar char=""/>
            </a:pPr>
            <a:r>
              <a:rPr lang="en-US" sz="2300" dirty="0" err="1" smtClean="0">
                <a:solidFill>
                  <a:sysClr val="windowText" lastClr="000000"/>
                </a:solidFill>
              </a:rPr>
              <a:t>Tukey’s</a:t>
            </a:r>
            <a:r>
              <a:rPr lang="en-US" sz="2300" dirty="0" smtClean="0">
                <a:solidFill>
                  <a:sysClr val="windowText" lastClr="000000"/>
                </a:solidFill>
              </a:rPr>
              <a:t> HSD revealed (b) and (c) significantly more avoidant than (a) and (d)</a:t>
            </a:r>
          </a:p>
          <a:p>
            <a:pPr marL="548640" lvl="1" indent="-274320">
              <a:spcBef>
                <a:spcPts val="500"/>
              </a:spcBef>
              <a:buClr>
                <a:srgbClr val="9FB8CD"/>
              </a:buClr>
              <a:buSzPct val="76000"/>
              <a:buFont typeface="Wingdings 3"/>
              <a:buChar char=""/>
            </a:pPr>
            <a:r>
              <a:rPr lang="en-US" sz="2300" dirty="0" smtClean="0">
                <a:solidFill>
                  <a:sysClr val="windowText" lastClr="000000"/>
                </a:solidFill>
              </a:rPr>
              <a:t>Suggests potential to discriminate between EA vs. inability</a:t>
            </a:r>
          </a:p>
          <a:p>
            <a:pPr marL="548640" lvl="1" indent="-274320">
              <a:spcBef>
                <a:spcPts val="500"/>
              </a:spcBef>
              <a:buClr>
                <a:srgbClr val="9FB8CD"/>
              </a:buClr>
              <a:buSzPct val="76000"/>
              <a:buFont typeface="Wingdings 3"/>
              <a:buChar char=""/>
            </a:pPr>
            <a:r>
              <a:rPr lang="en-US" sz="2300" dirty="0" smtClean="0">
                <a:solidFill>
                  <a:sysClr val="windowText" lastClr="000000"/>
                </a:solidFill>
              </a:rPr>
              <a:t>But maybe </a:t>
            </a:r>
            <a:r>
              <a:rPr lang="en-US" sz="2300" i="1" dirty="0" smtClean="0">
                <a:solidFill>
                  <a:sysClr val="windowText" lastClr="000000"/>
                </a:solidFill>
              </a:rPr>
              <a:t>not</a:t>
            </a:r>
            <a:r>
              <a:rPr lang="en-US" sz="2300" dirty="0" smtClean="0">
                <a:solidFill>
                  <a:sysClr val="windowText" lastClr="000000"/>
                </a:solidFill>
              </a:rPr>
              <a:t> EA vs. disinterest/ devaluation</a:t>
            </a:r>
            <a:endParaRPr lang="en-US" sz="2000" dirty="0">
              <a:solidFill>
                <a:sysClr val="windowText" lastClr="000000"/>
              </a:solidFill>
            </a:endParaRPr>
          </a:p>
        </p:txBody>
      </p:sp>
      <p:sp>
        <p:nvSpPr>
          <p:cNvPr id="4" name="Oval 3"/>
          <p:cNvSpPr/>
          <p:nvPr/>
        </p:nvSpPr>
        <p:spPr>
          <a:xfrm>
            <a:off x="3215640" y="3185160"/>
            <a:ext cx="609600" cy="53340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185160" y="3992880"/>
            <a:ext cx="609600" cy="533400"/>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11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399" y="603885"/>
            <a:ext cx="6426741" cy="616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385560" y="152400"/>
            <a:ext cx="2743200" cy="6591548"/>
          </a:xfrm>
          <a:prstGeom prst="rect">
            <a:avLst/>
          </a:prstGeom>
          <a:solidFill>
            <a:schemeClr val="accent2">
              <a:lumMod val="60000"/>
              <a:lumOff val="4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marL="548640" lvl="1" indent="-274320">
              <a:spcBef>
                <a:spcPts val="500"/>
              </a:spcBef>
              <a:buClr>
                <a:srgbClr val="9FB8CD"/>
              </a:buClr>
              <a:buSzPct val="76000"/>
              <a:buFont typeface="Wingdings 3"/>
              <a:buChar char=""/>
            </a:pPr>
            <a:r>
              <a:rPr lang="en-US" sz="2300" dirty="0" smtClean="0">
                <a:solidFill>
                  <a:sysClr val="windowText" lastClr="000000"/>
                </a:solidFill>
              </a:rPr>
              <a:t>Those who </a:t>
            </a:r>
            <a:r>
              <a:rPr lang="en-US" sz="2300" i="1" dirty="0" smtClean="0">
                <a:solidFill>
                  <a:sysClr val="windowText" lastClr="000000"/>
                </a:solidFill>
              </a:rPr>
              <a:t>were</a:t>
            </a:r>
            <a:r>
              <a:rPr lang="en-US" sz="2300" dirty="0" smtClean="0">
                <a:solidFill>
                  <a:sysClr val="windowText" lastClr="000000"/>
                </a:solidFill>
              </a:rPr>
              <a:t> advised to exercise had higher AAQ-Ex scores overall</a:t>
            </a:r>
          </a:p>
          <a:p>
            <a:pPr marL="548640" lvl="1" indent="-274320">
              <a:spcBef>
                <a:spcPts val="500"/>
              </a:spcBef>
              <a:buClr>
                <a:srgbClr val="9FB8CD"/>
              </a:buClr>
              <a:buSzPct val="76000"/>
              <a:buFont typeface="Wingdings 3"/>
              <a:buChar char=""/>
            </a:pPr>
            <a:r>
              <a:rPr lang="en-US" sz="2300" i="1" dirty="0" smtClean="0">
                <a:solidFill>
                  <a:sysClr val="windowText" lastClr="000000"/>
                </a:solidFill>
              </a:rPr>
              <a:t>Within those, </a:t>
            </a:r>
            <a:r>
              <a:rPr lang="en-US" sz="2300" dirty="0" smtClean="0">
                <a:solidFill>
                  <a:sysClr val="windowText" lastClr="000000"/>
                </a:solidFill>
              </a:rPr>
              <a:t>ANOVAs on behavioral response were significant; </a:t>
            </a:r>
            <a:r>
              <a:rPr lang="en-US" sz="2300" i="1" dirty="0" smtClean="0">
                <a:solidFill>
                  <a:sysClr val="windowText" lastClr="000000"/>
                </a:solidFill>
              </a:rPr>
              <a:t>p</a:t>
            </a:r>
            <a:r>
              <a:rPr lang="en-US" sz="2300" dirty="0" smtClean="0">
                <a:solidFill>
                  <a:sysClr val="windowText" lastClr="000000"/>
                </a:solidFill>
              </a:rPr>
              <a:t> &lt; .001, p = .002</a:t>
            </a:r>
          </a:p>
          <a:p>
            <a:pPr marL="548640" lvl="1" indent="-274320">
              <a:spcBef>
                <a:spcPts val="500"/>
              </a:spcBef>
              <a:buClr>
                <a:srgbClr val="9FB8CD"/>
              </a:buClr>
              <a:buSzPct val="76000"/>
              <a:buFont typeface="Wingdings 3"/>
              <a:buChar char=""/>
            </a:pPr>
            <a:r>
              <a:rPr lang="en-US" sz="2300" dirty="0" smtClean="0">
                <a:solidFill>
                  <a:sysClr val="windowText" lastClr="000000"/>
                </a:solidFill>
              </a:rPr>
              <a:t>Those who scored lowest on AAQ-Ex were those that had increased PA </a:t>
            </a:r>
            <a:r>
              <a:rPr lang="en-US" sz="2300" b="1" dirty="0" smtClean="0">
                <a:solidFill>
                  <a:sysClr val="windowText" lastClr="000000"/>
                </a:solidFill>
              </a:rPr>
              <a:t>and</a:t>
            </a:r>
            <a:r>
              <a:rPr lang="en-US" sz="2300" dirty="0" smtClean="0">
                <a:solidFill>
                  <a:sysClr val="windowText" lastClr="000000"/>
                </a:solidFill>
              </a:rPr>
              <a:t> were keeping it up.</a:t>
            </a:r>
            <a:endParaRPr lang="en-US" sz="2000" dirty="0">
              <a:solidFill>
                <a:sysClr val="windowText" lastClr="000000"/>
              </a:solidFill>
            </a:endParaRPr>
          </a:p>
        </p:txBody>
      </p:sp>
      <p:sp>
        <p:nvSpPr>
          <p:cNvPr id="9" name="Oval 8"/>
          <p:cNvSpPr/>
          <p:nvPr/>
        </p:nvSpPr>
        <p:spPr>
          <a:xfrm>
            <a:off x="2878089" y="2057400"/>
            <a:ext cx="609600" cy="1828800"/>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878089" y="4572000"/>
            <a:ext cx="609600" cy="1828800"/>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112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last remarks on Study 3</a:t>
            </a:r>
            <a:endParaRPr lang="en-US" dirty="0"/>
          </a:p>
        </p:txBody>
      </p:sp>
      <p:sp>
        <p:nvSpPr>
          <p:cNvPr id="3" name="Content Placeholder 2"/>
          <p:cNvSpPr>
            <a:spLocks noGrp="1"/>
          </p:cNvSpPr>
          <p:nvPr>
            <p:ph sz="quarter" idx="1"/>
          </p:nvPr>
        </p:nvSpPr>
        <p:spPr/>
        <p:txBody>
          <a:bodyPr/>
          <a:lstStyle/>
          <a:p>
            <a:r>
              <a:rPr lang="en-US" dirty="0" smtClean="0"/>
              <a:t>AAQ-Ex scores also reliably positively correlated with the number of self-described failed attempts (started but not completed/utilized) at…</a:t>
            </a:r>
          </a:p>
          <a:p>
            <a:pPr lvl="1"/>
            <a:r>
              <a:rPr lang="en-US" dirty="0" smtClean="0"/>
              <a:t>Home fitness programs, .19***</a:t>
            </a:r>
          </a:p>
          <a:p>
            <a:pPr lvl="1"/>
            <a:r>
              <a:rPr lang="en-US" dirty="0" smtClean="0"/>
              <a:t>Health club/gym memberships, .18***</a:t>
            </a:r>
          </a:p>
          <a:p>
            <a:pPr lvl="1"/>
            <a:r>
              <a:rPr lang="en-US" dirty="0" smtClean="0"/>
              <a:t>Weight loss programs, .20***</a:t>
            </a:r>
          </a:p>
          <a:p>
            <a:pPr lvl="1"/>
            <a:r>
              <a:rPr lang="en-US" dirty="0" smtClean="0"/>
              <a:t>Diets, .25***</a:t>
            </a:r>
          </a:p>
          <a:p>
            <a:r>
              <a:rPr lang="en-US" dirty="0" smtClean="0"/>
              <a:t>Similar relationship with BMI (from self-reported height and weight)…</a:t>
            </a:r>
          </a:p>
          <a:p>
            <a:pPr lvl="1"/>
            <a:r>
              <a:rPr lang="en-US" dirty="0" smtClean="0"/>
              <a:t>.19, p = .001</a:t>
            </a:r>
            <a:endParaRPr lang="en-US" dirty="0"/>
          </a:p>
        </p:txBody>
      </p:sp>
    </p:spTree>
    <p:extLst>
      <p:ext uri="{BB962C8B-B14F-4D97-AF65-F5344CB8AC3E}">
        <p14:creationId xmlns:p14="http://schemas.microsoft.com/office/powerpoint/2010/main" val="23681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 4: University Fitness Class Outcomes</a:t>
            </a:r>
            <a:endParaRPr lang="en-US" dirty="0"/>
          </a:p>
        </p:txBody>
      </p:sp>
      <p:sp>
        <p:nvSpPr>
          <p:cNvPr id="3" name="Content Placeholder 2"/>
          <p:cNvSpPr>
            <a:spLocks noGrp="1"/>
          </p:cNvSpPr>
          <p:nvPr>
            <p:ph sz="quarter" idx="1"/>
          </p:nvPr>
        </p:nvSpPr>
        <p:spPr>
          <a:xfrm>
            <a:off x="457200" y="1310640"/>
            <a:ext cx="8229600" cy="5410200"/>
          </a:xfrm>
        </p:spPr>
        <p:txBody>
          <a:bodyPr>
            <a:normAutofit fontScale="92500" lnSpcReduction="20000"/>
          </a:bodyPr>
          <a:lstStyle/>
          <a:p>
            <a:r>
              <a:rPr lang="en-US" dirty="0" smtClean="0"/>
              <a:t>27 university faculty and staff members enrolled in 8-week fitness classes (yoga, water aerobics, and “boot camp”)</a:t>
            </a:r>
            <a:endParaRPr lang="en-US" dirty="0"/>
          </a:p>
          <a:p>
            <a:r>
              <a:rPr lang="en-US" dirty="0"/>
              <a:t>Largely White </a:t>
            </a:r>
            <a:r>
              <a:rPr lang="en-US" dirty="0" smtClean="0"/>
              <a:t>(93%) </a:t>
            </a:r>
            <a:r>
              <a:rPr lang="en-US" dirty="0"/>
              <a:t>and </a:t>
            </a:r>
            <a:r>
              <a:rPr lang="en-US" dirty="0" smtClean="0"/>
              <a:t>female (93%)</a:t>
            </a:r>
            <a:endParaRPr lang="en-US" dirty="0"/>
          </a:p>
          <a:p>
            <a:r>
              <a:rPr lang="en-US" dirty="0"/>
              <a:t>Mean age of </a:t>
            </a:r>
            <a:r>
              <a:rPr lang="en-US" dirty="0" smtClean="0"/>
              <a:t>49 </a:t>
            </a:r>
            <a:r>
              <a:rPr lang="en-US" dirty="0"/>
              <a:t>(</a:t>
            </a:r>
            <a:r>
              <a:rPr lang="en-US" i="1" dirty="0"/>
              <a:t>SD</a:t>
            </a:r>
            <a:r>
              <a:rPr lang="en-US" dirty="0"/>
              <a:t> = </a:t>
            </a:r>
            <a:r>
              <a:rPr lang="en-US" dirty="0" smtClean="0"/>
              <a:t>14)</a:t>
            </a:r>
          </a:p>
          <a:p>
            <a:endParaRPr lang="en-US" dirty="0"/>
          </a:p>
          <a:p>
            <a:r>
              <a:rPr lang="en-US" i="1" dirty="0">
                <a:latin typeface="Arial"/>
                <a:cs typeface="Arial"/>
              </a:rPr>
              <a:t>α</a:t>
            </a:r>
            <a:r>
              <a:rPr lang="en-US" dirty="0">
                <a:latin typeface="Arial"/>
                <a:cs typeface="Arial"/>
              </a:rPr>
              <a:t> = </a:t>
            </a:r>
            <a:r>
              <a:rPr lang="en-US" dirty="0" smtClean="0">
                <a:latin typeface="Arial"/>
                <a:cs typeface="Arial"/>
              </a:rPr>
              <a:t>.75</a:t>
            </a:r>
          </a:p>
          <a:p>
            <a:r>
              <a:rPr lang="en-US" dirty="0" smtClean="0">
                <a:latin typeface="Arial"/>
                <a:cs typeface="Arial"/>
              </a:rPr>
              <a:t>9-Week Test-Retest = .91***, </a:t>
            </a:r>
            <a:r>
              <a:rPr lang="en-US" i="1" dirty="0" smtClean="0">
                <a:latin typeface="Arial"/>
                <a:cs typeface="Arial"/>
              </a:rPr>
              <a:t>n</a:t>
            </a:r>
            <a:r>
              <a:rPr lang="en-US" dirty="0" smtClean="0">
                <a:latin typeface="Arial"/>
                <a:cs typeface="Arial"/>
              </a:rPr>
              <a:t> = 11</a:t>
            </a:r>
          </a:p>
          <a:p>
            <a:endParaRPr lang="en-US" dirty="0">
              <a:latin typeface="Arial"/>
              <a:cs typeface="Arial"/>
            </a:endParaRPr>
          </a:p>
          <a:p>
            <a:r>
              <a:rPr lang="en-US" dirty="0" smtClean="0">
                <a:latin typeface="Arial"/>
                <a:cs typeface="Arial"/>
              </a:rPr>
              <a:t>Correlations</a:t>
            </a:r>
          </a:p>
          <a:p>
            <a:pPr lvl="1"/>
            <a:r>
              <a:rPr lang="en-US" dirty="0" smtClean="0">
                <a:latin typeface="Arial"/>
                <a:cs typeface="Arial"/>
              </a:rPr>
              <a:t>BMI		 .45* </a:t>
            </a:r>
          </a:p>
          <a:p>
            <a:pPr lvl="2"/>
            <a:r>
              <a:rPr lang="en-US" dirty="0" smtClean="0">
                <a:latin typeface="Arial"/>
                <a:cs typeface="Arial"/>
              </a:rPr>
              <a:t>vs. .28 for AAQ-II</a:t>
            </a:r>
          </a:p>
          <a:p>
            <a:pPr lvl="1"/>
            <a:r>
              <a:rPr lang="en-US" dirty="0" smtClean="0">
                <a:latin typeface="Arial"/>
                <a:cs typeface="Arial"/>
              </a:rPr>
              <a:t>Blood pressure	-.23</a:t>
            </a:r>
          </a:p>
          <a:p>
            <a:pPr lvl="2"/>
            <a:r>
              <a:rPr lang="en-US" dirty="0" smtClean="0">
                <a:latin typeface="Arial"/>
                <a:cs typeface="Arial"/>
              </a:rPr>
              <a:t>vs. .05 for AAQ-II</a:t>
            </a:r>
          </a:p>
          <a:p>
            <a:pPr lvl="1"/>
            <a:r>
              <a:rPr lang="en-US" dirty="0" smtClean="0">
                <a:latin typeface="Arial"/>
                <a:cs typeface="Arial"/>
              </a:rPr>
              <a:t>Heart rate		 .19</a:t>
            </a:r>
          </a:p>
          <a:p>
            <a:pPr lvl="2"/>
            <a:r>
              <a:rPr lang="en-US" dirty="0" smtClean="0">
                <a:latin typeface="Arial"/>
                <a:cs typeface="Arial"/>
              </a:rPr>
              <a:t>vs. .07 for AAQ-II </a:t>
            </a:r>
          </a:p>
          <a:p>
            <a:endParaRPr lang="en-US" dirty="0"/>
          </a:p>
          <a:p>
            <a:endParaRPr lang="en-US" dirty="0"/>
          </a:p>
        </p:txBody>
      </p:sp>
      <p:sp>
        <p:nvSpPr>
          <p:cNvPr id="4" name="Rectangle 3"/>
          <p:cNvSpPr/>
          <p:nvPr/>
        </p:nvSpPr>
        <p:spPr>
          <a:xfrm>
            <a:off x="4572000" y="4724400"/>
            <a:ext cx="3461204" cy="1638910"/>
          </a:xfrm>
          <a:prstGeom prst="rect">
            <a:avLst/>
          </a:prstGeom>
        </p:spPr>
        <p:txBody>
          <a:bodyPr wrap="none">
            <a:spAutoFit/>
          </a:bodyPr>
          <a:lstStyle/>
          <a:p>
            <a:pPr marL="548640" lvl="1" indent="-274320">
              <a:spcBef>
                <a:spcPts val="500"/>
              </a:spcBef>
              <a:buClr>
                <a:srgbClr val="9FB8CD"/>
              </a:buClr>
              <a:buSzPct val="76000"/>
              <a:buFont typeface="Wingdings 3"/>
              <a:buChar char=""/>
            </a:pPr>
            <a:r>
              <a:rPr lang="en-US" sz="2300" dirty="0">
                <a:solidFill>
                  <a:srgbClr val="464653"/>
                </a:solidFill>
                <a:latin typeface="Arial"/>
                <a:cs typeface="Arial"/>
              </a:rPr>
              <a:t>Class </a:t>
            </a:r>
            <a:r>
              <a:rPr lang="en-US" sz="2300" dirty="0" err="1" smtClean="0">
                <a:solidFill>
                  <a:srgbClr val="464653"/>
                </a:solidFill>
                <a:latin typeface="Arial"/>
                <a:cs typeface="Arial"/>
              </a:rPr>
              <a:t>eval</a:t>
            </a:r>
            <a:r>
              <a:rPr lang="en-US" sz="2300" dirty="0" smtClean="0">
                <a:solidFill>
                  <a:srgbClr val="464653"/>
                </a:solidFill>
                <a:latin typeface="Arial"/>
                <a:cs typeface="Arial"/>
              </a:rPr>
              <a:t>.	-.55</a:t>
            </a:r>
          </a:p>
          <a:p>
            <a:pPr marL="822960" lvl="2" indent="-228600">
              <a:spcBef>
                <a:spcPts val="500"/>
              </a:spcBef>
              <a:buClr>
                <a:prstClr val="white">
                  <a:shade val="50000"/>
                </a:prstClr>
              </a:buClr>
              <a:buSzPct val="76000"/>
              <a:buFont typeface="Wingdings 3"/>
              <a:buChar char=""/>
            </a:pPr>
            <a:r>
              <a:rPr lang="en-US" sz="1900" b="1" dirty="0" smtClean="0">
                <a:solidFill>
                  <a:prstClr val="black"/>
                </a:solidFill>
                <a:latin typeface="Arial"/>
                <a:cs typeface="Arial"/>
              </a:rPr>
              <a:t>vs</a:t>
            </a:r>
            <a:r>
              <a:rPr lang="en-US" sz="1900" b="1" dirty="0">
                <a:solidFill>
                  <a:prstClr val="black"/>
                </a:solidFill>
                <a:latin typeface="Arial"/>
                <a:cs typeface="Arial"/>
              </a:rPr>
              <a:t>. </a:t>
            </a:r>
            <a:r>
              <a:rPr lang="en-US" sz="1900" b="1" dirty="0" smtClean="0">
                <a:solidFill>
                  <a:prstClr val="black"/>
                </a:solidFill>
                <a:latin typeface="Arial"/>
                <a:cs typeface="Arial"/>
              </a:rPr>
              <a:t>.73* </a:t>
            </a:r>
            <a:r>
              <a:rPr lang="en-US" sz="1900" b="1" dirty="0">
                <a:solidFill>
                  <a:prstClr val="black"/>
                </a:solidFill>
                <a:latin typeface="Arial"/>
                <a:cs typeface="Arial"/>
              </a:rPr>
              <a:t>for </a:t>
            </a:r>
            <a:r>
              <a:rPr lang="en-US" sz="1900" b="1" dirty="0" smtClean="0">
                <a:solidFill>
                  <a:prstClr val="black"/>
                </a:solidFill>
                <a:latin typeface="Arial"/>
                <a:cs typeface="Arial"/>
              </a:rPr>
              <a:t>AAQ-II</a:t>
            </a:r>
            <a:endParaRPr lang="en-US" sz="1900" b="1" dirty="0">
              <a:solidFill>
                <a:prstClr val="black"/>
              </a:solidFill>
              <a:latin typeface="Arial"/>
              <a:cs typeface="Arial"/>
            </a:endParaRPr>
          </a:p>
          <a:p>
            <a:pPr marL="548640" lvl="1" indent="-274320">
              <a:spcBef>
                <a:spcPts val="500"/>
              </a:spcBef>
              <a:buClr>
                <a:srgbClr val="9FB8CD"/>
              </a:buClr>
              <a:buSzPct val="76000"/>
              <a:buFont typeface="Wingdings 3"/>
              <a:buChar char=""/>
            </a:pPr>
            <a:r>
              <a:rPr lang="en-US" sz="2300" dirty="0" smtClean="0">
                <a:solidFill>
                  <a:srgbClr val="464653"/>
                </a:solidFill>
                <a:latin typeface="Arial"/>
                <a:cs typeface="Arial"/>
              </a:rPr>
              <a:t>Absences	-.08</a:t>
            </a:r>
          </a:p>
          <a:p>
            <a:pPr marL="822960" lvl="2" indent="-228600">
              <a:spcBef>
                <a:spcPts val="500"/>
              </a:spcBef>
              <a:buClr>
                <a:prstClr val="white">
                  <a:shade val="50000"/>
                </a:prstClr>
              </a:buClr>
              <a:buSzPct val="76000"/>
              <a:buFont typeface="Wingdings 3"/>
              <a:buChar char=""/>
            </a:pPr>
            <a:r>
              <a:rPr lang="en-US" sz="1900" dirty="0" smtClean="0">
                <a:solidFill>
                  <a:prstClr val="black"/>
                </a:solidFill>
                <a:latin typeface="Arial"/>
                <a:cs typeface="Arial"/>
              </a:rPr>
              <a:t>vs</a:t>
            </a:r>
            <a:r>
              <a:rPr lang="en-US" sz="1900" dirty="0">
                <a:solidFill>
                  <a:prstClr val="black"/>
                </a:solidFill>
                <a:latin typeface="Arial"/>
                <a:cs typeface="Arial"/>
              </a:rPr>
              <a:t>. </a:t>
            </a:r>
            <a:r>
              <a:rPr lang="en-US" sz="1900" dirty="0" smtClean="0">
                <a:solidFill>
                  <a:prstClr val="black"/>
                </a:solidFill>
                <a:latin typeface="Arial"/>
                <a:cs typeface="Arial"/>
              </a:rPr>
              <a:t>.35 </a:t>
            </a:r>
            <a:r>
              <a:rPr lang="en-US" sz="1900" dirty="0">
                <a:solidFill>
                  <a:prstClr val="black"/>
                </a:solidFill>
                <a:latin typeface="Arial"/>
                <a:cs typeface="Arial"/>
              </a:rPr>
              <a:t>for </a:t>
            </a:r>
            <a:r>
              <a:rPr lang="en-US" sz="1900" dirty="0" smtClean="0">
                <a:solidFill>
                  <a:prstClr val="black"/>
                </a:solidFill>
                <a:latin typeface="Arial"/>
                <a:cs typeface="Arial"/>
              </a:rPr>
              <a:t>AAQ-II</a:t>
            </a:r>
            <a:endParaRPr lang="en-US" sz="1900" dirty="0">
              <a:solidFill>
                <a:prstClr val="black"/>
              </a:solidFill>
              <a:latin typeface="Arial"/>
              <a:cs typeface="Arial"/>
            </a:endParaRPr>
          </a:p>
        </p:txBody>
      </p:sp>
    </p:spTree>
    <p:extLst>
      <p:ext uri="{BB962C8B-B14F-4D97-AF65-F5344CB8AC3E}">
        <p14:creationId xmlns:p14="http://schemas.microsoft.com/office/powerpoint/2010/main" val="302764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fade">
                                      <p:cBhvr>
                                        <p:cTn id="41" dur="500"/>
                                        <p:tgtEl>
                                          <p:spTgt spid="3">
                                            <p:txEl>
                                              <p:pRg st="12" end="12"/>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3" end="13"/>
                                            </p:txEl>
                                          </p:spTgt>
                                        </p:tgtEl>
                                        <p:attrNameLst>
                                          <p:attrName>style.visibility</p:attrName>
                                        </p:attrNameLst>
                                      </p:cBhvr>
                                      <p:to>
                                        <p:strVal val="visible"/>
                                      </p:to>
                                    </p:set>
                                    <p:animEffect transition="in" filter="fade">
                                      <p:cBhvr>
                                        <p:cTn id="44" dur="500"/>
                                        <p:tgtEl>
                                          <p:spTgt spid="3">
                                            <p:txEl>
                                              <p:pRg st="13" end="13"/>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 5: Physically Exerting Tasks In-Lab</a:t>
            </a:r>
            <a:endParaRPr lang="en-US" dirty="0"/>
          </a:p>
        </p:txBody>
      </p:sp>
      <p:sp>
        <p:nvSpPr>
          <p:cNvPr id="3" name="Content Placeholder 2"/>
          <p:cNvSpPr>
            <a:spLocks noGrp="1"/>
          </p:cNvSpPr>
          <p:nvPr>
            <p:ph sz="quarter" idx="1"/>
          </p:nvPr>
        </p:nvSpPr>
        <p:spPr>
          <a:xfrm>
            <a:off x="457200" y="1112520"/>
            <a:ext cx="8229600" cy="5410200"/>
          </a:xfrm>
        </p:spPr>
        <p:txBody>
          <a:bodyPr>
            <a:normAutofit fontScale="77500" lnSpcReduction="20000"/>
          </a:bodyPr>
          <a:lstStyle/>
          <a:p>
            <a:r>
              <a:rPr lang="en-US" dirty="0" smtClean="0">
                <a:latin typeface="Arial"/>
                <a:cs typeface="Arial"/>
              </a:rPr>
              <a:t>Analog study of 85 undergraduates completing counterbalanced wall sit and jumping jack tasks “as long as possible”</a:t>
            </a:r>
          </a:p>
          <a:p>
            <a:r>
              <a:rPr lang="en-US" dirty="0" smtClean="0">
                <a:latin typeface="Arial"/>
                <a:cs typeface="Arial"/>
              </a:rPr>
              <a:t>Verbally indicated when they began to feel (1) distress and (2) the urge to quit</a:t>
            </a:r>
          </a:p>
          <a:p>
            <a:r>
              <a:rPr lang="en-US" dirty="0" smtClean="0">
                <a:latin typeface="Arial"/>
                <a:cs typeface="Arial"/>
              </a:rPr>
              <a:t>Largely White (72%) and female (67%)</a:t>
            </a:r>
          </a:p>
          <a:p>
            <a:r>
              <a:rPr lang="en-US" dirty="0" smtClean="0">
                <a:latin typeface="Arial"/>
                <a:cs typeface="Arial"/>
              </a:rPr>
              <a:t>Mean age of 21 (</a:t>
            </a:r>
            <a:r>
              <a:rPr lang="en-US" i="1" dirty="0" smtClean="0">
                <a:latin typeface="Arial"/>
                <a:cs typeface="Arial"/>
              </a:rPr>
              <a:t>SD</a:t>
            </a:r>
            <a:r>
              <a:rPr lang="en-US" dirty="0" smtClean="0">
                <a:latin typeface="Arial"/>
                <a:cs typeface="Arial"/>
              </a:rPr>
              <a:t> = 6)</a:t>
            </a:r>
            <a:endParaRPr lang="en-US" dirty="0">
              <a:latin typeface="Arial"/>
              <a:cs typeface="Arial"/>
            </a:endParaRPr>
          </a:p>
          <a:p>
            <a:endParaRPr lang="en-US" i="1" dirty="0" smtClean="0">
              <a:latin typeface="Arial"/>
              <a:cs typeface="Arial"/>
            </a:endParaRPr>
          </a:p>
          <a:p>
            <a:r>
              <a:rPr lang="en-US" i="1" dirty="0" smtClean="0">
                <a:latin typeface="Arial"/>
                <a:cs typeface="Arial"/>
              </a:rPr>
              <a:t>α</a:t>
            </a:r>
            <a:r>
              <a:rPr lang="en-US" dirty="0" smtClean="0">
                <a:latin typeface="Arial"/>
                <a:cs typeface="Arial"/>
              </a:rPr>
              <a:t> </a:t>
            </a:r>
            <a:r>
              <a:rPr lang="en-US" dirty="0">
                <a:latin typeface="Arial"/>
                <a:cs typeface="Arial"/>
              </a:rPr>
              <a:t>= .</a:t>
            </a:r>
            <a:r>
              <a:rPr lang="en-US" dirty="0" smtClean="0">
                <a:latin typeface="Arial"/>
                <a:cs typeface="Arial"/>
              </a:rPr>
              <a:t>87</a:t>
            </a:r>
            <a:endParaRPr lang="en-US" dirty="0">
              <a:latin typeface="Arial"/>
              <a:cs typeface="Arial"/>
            </a:endParaRPr>
          </a:p>
          <a:p>
            <a:endParaRPr lang="en-US" dirty="0" smtClean="0"/>
          </a:p>
          <a:p>
            <a:r>
              <a:rPr lang="en-US" dirty="0" smtClean="0"/>
              <a:t>Correlations</a:t>
            </a:r>
          </a:p>
          <a:p>
            <a:pPr lvl="1"/>
            <a:r>
              <a:rPr lang="en-US" dirty="0" smtClean="0"/>
              <a:t>ASI</a:t>
            </a:r>
            <a:r>
              <a:rPr lang="en-US" baseline="30000" dirty="0" smtClean="0"/>
              <a:t>14</a:t>
            </a:r>
            <a:r>
              <a:rPr lang="en-US" dirty="0" smtClean="0"/>
              <a:t>			.48***</a:t>
            </a:r>
          </a:p>
          <a:p>
            <a:pPr lvl="1"/>
            <a:r>
              <a:rPr lang="en-US" dirty="0" smtClean="0"/>
              <a:t>Neuroticism (NEO-FFI)</a:t>
            </a:r>
            <a:r>
              <a:rPr lang="en-US" baseline="30000" dirty="0" smtClean="0"/>
              <a:t>15</a:t>
            </a:r>
            <a:r>
              <a:rPr lang="en-US" dirty="0" smtClean="0"/>
              <a:t>	.39***</a:t>
            </a:r>
          </a:p>
          <a:p>
            <a:pPr lvl="1"/>
            <a:r>
              <a:rPr lang="en-US" dirty="0" smtClean="0"/>
              <a:t>Replicated prior self-reported exercise frequency and fitness level findings</a:t>
            </a:r>
          </a:p>
          <a:p>
            <a:pPr lvl="1"/>
            <a:r>
              <a:rPr lang="en-US" b="1" dirty="0" smtClean="0"/>
              <a:t>No sig. relationships with distress tolerance (“distress” to d/c), perseverance (“</a:t>
            </a:r>
            <a:r>
              <a:rPr lang="en-US" b="1" dirty="0" err="1" smtClean="0"/>
              <a:t>wanna</a:t>
            </a:r>
            <a:r>
              <a:rPr lang="en-US" b="1" dirty="0" smtClean="0"/>
              <a:t> quit” to d/c), or SUDS ratings for either wall sit or jumping jack</a:t>
            </a:r>
          </a:p>
          <a:p>
            <a:pPr lvl="2"/>
            <a:r>
              <a:rPr lang="en-US" dirty="0" smtClean="0"/>
              <a:t>Distress tolerance trended (-.20)</a:t>
            </a:r>
          </a:p>
          <a:p>
            <a:pPr lvl="2"/>
            <a:r>
              <a:rPr lang="en-US" dirty="0" smtClean="0"/>
              <a:t>Many participants cited lack of music (ecological validity) and reason/purpose (values/incentive) as reasons for discontinuation</a:t>
            </a:r>
            <a:endParaRPr lang="en-US" dirty="0"/>
          </a:p>
        </p:txBody>
      </p:sp>
    </p:spTree>
    <p:extLst>
      <p:ext uri="{BB962C8B-B14F-4D97-AF65-F5344CB8AC3E}">
        <p14:creationId xmlns:p14="http://schemas.microsoft.com/office/powerpoint/2010/main" val="114027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 6: Test-Retest &amp; Social Desirability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Paper-pencil survey of 153 undergraduates</a:t>
            </a:r>
          </a:p>
          <a:p>
            <a:r>
              <a:rPr lang="en-US" dirty="0" smtClean="0"/>
              <a:t>Largely White (78%) and coed (51% male)</a:t>
            </a:r>
          </a:p>
          <a:p>
            <a:r>
              <a:rPr lang="en-US" dirty="0" smtClean="0"/>
              <a:t>Mean age of 21 (</a:t>
            </a:r>
            <a:r>
              <a:rPr lang="en-US" i="1" dirty="0" smtClean="0"/>
              <a:t>SD</a:t>
            </a:r>
            <a:r>
              <a:rPr lang="en-US" dirty="0" smtClean="0"/>
              <a:t> = 5)</a:t>
            </a:r>
          </a:p>
          <a:p>
            <a:endParaRPr lang="en-US" dirty="0"/>
          </a:p>
          <a:p>
            <a:r>
              <a:rPr lang="en-US" i="1" dirty="0">
                <a:latin typeface="Arial"/>
                <a:cs typeface="Arial"/>
              </a:rPr>
              <a:t>α</a:t>
            </a:r>
            <a:r>
              <a:rPr lang="en-US" dirty="0">
                <a:latin typeface="Arial"/>
                <a:cs typeface="Arial"/>
              </a:rPr>
              <a:t> = .</a:t>
            </a:r>
            <a:r>
              <a:rPr lang="en-US" dirty="0" smtClean="0">
                <a:latin typeface="Arial"/>
                <a:cs typeface="Arial"/>
              </a:rPr>
              <a:t>86</a:t>
            </a:r>
          </a:p>
          <a:p>
            <a:pPr>
              <a:buClr>
                <a:srgbClr val="9FB8CD"/>
              </a:buClr>
            </a:pPr>
            <a:r>
              <a:rPr lang="en-US" dirty="0">
                <a:latin typeface="Arial"/>
                <a:cs typeface="Arial"/>
              </a:rPr>
              <a:t>3-Month </a:t>
            </a:r>
            <a:r>
              <a:rPr lang="en-US" dirty="0" smtClean="0">
                <a:latin typeface="Arial"/>
                <a:cs typeface="Arial"/>
              </a:rPr>
              <a:t>Test-Retest = </a:t>
            </a:r>
            <a:r>
              <a:rPr lang="en-US" sz="2300" dirty="0" smtClean="0">
                <a:latin typeface="Arial"/>
                <a:cs typeface="Arial"/>
              </a:rPr>
              <a:t>.</a:t>
            </a:r>
            <a:r>
              <a:rPr lang="en-US" sz="2300" dirty="0">
                <a:latin typeface="Arial"/>
                <a:cs typeface="Arial"/>
              </a:rPr>
              <a:t>90***, </a:t>
            </a:r>
            <a:r>
              <a:rPr lang="en-US" sz="2300" i="1" dirty="0">
                <a:latin typeface="Arial"/>
                <a:cs typeface="Arial"/>
              </a:rPr>
              <a:t>n</a:t>
            </a:r>
            <a:r>
              <a:rPr lang="en-US" sz="2300" dirty="0">
                <a:latin typeface="Arial"/>
                <a:cs typeface="Arial"/>
              </a:rPr>
              <a:t> = 84</a:t>
            </a:r>
          </a:p>
          <a:p>
            <a:endParaRPr lang="en-US" dirty="0" smtClean="0">
              <a:latin typeface="Arial"/>
              <a:cs typeface="Arial"/>
            </a:endParaRPr>
          </a:p>
          <a:p>
            <a:endParaRPr lang="en-US" dirty="0">
              <a:latin typeface="Arial"/>
              <a:cs typeface="Arial"/>
            </a:endParaRPr>
          </a:p>
          <a:p>
            <a:r>
              <a:rPr lang="en-US" dirty="0" smtClean="0">
                <a:latin typeface="Arial"/>
                <a:cs typeface="Arial"/>
              </a:rPr>
              <a:t>Correlations</a:t>
            </a:r>
          </a:p>
          <a:p>
            <a:pPr lvl="1"/>
            <a:r>
              <a:rPr lang="en-US" dirty="0" smtClean="0">
                <a:latin typeface="Arial"/>
                <a:cs typeface="Arial"/>
              </a:rPr>
              <a:t>Edwards</a:t>
            </a:r>
            <a:r>
              <a:rPr lang="en-US" baseline="30000" dirty="0" smtClean="0">
                <a:latin typeface="Arial"/>
                <a:cs typeface="Arial"/>
              </a:rPr>
              <a:t>16</a:t>
            </a:r>
            <a:r>
              <a:rPr lang="en-US" dirty="0" smtClean="0">
                <a:latin typeface="Arial"/>
                <a:cs typeface="Arial"/>
              </a:rPr>
              <a:t>				-.41***</a:t>
            </a:r>
          </a:p>
          <a:p>
            <a:pPr lvl="1"/>
            <a:r>
              <a:rPr lang="en-US" dirty="0" smtClean="0">
                <a:latin typeface="Arial"/>
                <a:cs typeface="Arial"/>
              </a:rPr>
              <a:t>Marlowe Crowne</a:t>
            </a:r>
            <a:r>
              <a:rPr lang="en-US" baseline="30000" dirty="0" smtClean="0">
                <a:latin typeface="Arial"/>
                <a:cs typeface="Arial"/>
              </a:rPr>
              <a:t>17</a:t>
            </a:r>
            <a:r>
              <a:rPr lang="en-US" dirty="0" smtClean="0">
                <a:latin typeface="Arial"/>
                <a:cs typeface="Arial"/>
              </a:rPr>
              <a:t>			-.22**</a:t>
            </a:r>
          </a:p>
          <a:p>
            <a:pPr lvl="2">
              <a:buClr>
                <a:srgbClr val="9FB8CD"/>
              </a:buClr>
            </a:pPr>
            <a:r>
              <a:rPr lang="en-US" dirty="0">
                <a:solidFill>
                  <a:srgbClr val="464653"/>
                </a:solidFill>
                <a:latin typeface="Arial"/>
                <a:cs typeface="Arial"/>
              </a:rPr>
              <a:t>Fisher’s </a:t>
            </a:r>
            <a:r>
              <a:rPr lang="en-US" i="1" dirty="0">
                <a:solidFill>
                  <a:srgbClr val="464653"/>
                </a:solidFill>
                <a:latin typeface="Arial"/>
                <a:cs typeface="Arial"/>
              </a:rPr>
              <a:t>r</a:t>
            </a:r>
            <a:r>
              <a:rPr lang="en-US" dirty="0">
                <a:solidFill>
                  <a:srgbClr val="464653"/>
                </a:solidFill>
                <a:latin typeface="Arial"/>
                <a:cs typeface="Arial"/>
              </a:rPr>
              <a:t>-to-</a:t>
            </a:r>
            <a:r>
              <a:rPr lang="en-US" i="1" dirty="0">
                <a:solidFill>
                  <a:srgbClr val="464653"/>
                </a:solidFill>
                <a:latin typeface="Arial"/>
                <a:cs typeface="Arial"/>
              </a:rPr>
              <a:t>z</a:t>
            </a:r>
            <a:r>
              <a:rPr lang="en-US" dirty="0">
                <a:solidFill>
                  <a:srgbClr val="464653"/>
                </a:solidFill>
                <a:latin typeface="Arial"/>
                <a:cs typeface="Arial"/>
              </a:rPr>
              <a:t> </a:t>
            </a:r>
            <a:r>
              <a:rPr lang="en-US" dirty="0" smtClean="0">
                <a:solidFill>
                  <a:srgbClr val="464653"/>
                </a:solidFill>
                <a:latin typeface="Arial"/>
                <a:cs typeface="Arial"/>
              </a:rPr>
              <a:t>transformation	</a:t>
            </a:r>
            <a:r>
              <a:rPr lang="en-US" sz="2000" i="1" dirty="0" smtClean="0">
                <a:solidFill>
                  <a:srgbClr val="464653"/>
                </a:solidFill>
                <a:latin typeface="Arial"/>
                <a:cs typeface="Arial"/>
              </a:rPr>
              <a:t>z</a:t>
            </a:r>
            <a:r>
              <a:rPr lang="en-US" sz="2000" dirty="0" smtClean="0">
                <a:solidFill>
                  <a:srgbClr val="464653"/>
                </a:solidFill>
                <a:latin typeface="Arial"/>
                <a:cs typeface="Arial"/>
              </a:rPr>
              <a:t> </a:t>
            </a:r>
            <a:r>
              <a:rPr lang="en-US" sz="2000" dirty="0">
                <a:solidFill>
                  <a:srgbClr val="464653"/>
                </a:solidFill>
                <a:latin typeface="Arial"/>
                <a:cs typeface="Arial"/>
              </a:rPr>
              <a:t>= 1.86, </a:t>
            </a:r>
            <a:r>
              <a:rPr lang="en-US" sz="2000" i="1" dirty="0">
                <a:solidFill>
                  <a:srgbClr val="464653"/>
                </a:solidFill>
                <a:latin typeface="Arial"/>
                <a:cs typeface="Arial"/>
              </a:rPr>
              <a:t>p</a:t>
            </a:r>
            <a:r>
              <a:rPr lang="en-US" sz="2000" dirty="0">
                <a:solidFill>
                  <a:srgbClr val="464653"/>
                </a:solidFill>
                <a:latin typeface="Arial"/>
                <a:cs typeface="Arial"/>
              </a:rPr>
              <a:t> = .</a:t>
            </a:r>
            <a:r>
              <a:rPr lang="en-US" sz="2000" dirty="0" smtClean="0">
                <a:solidFill>
                  <a:srgbClr val="464653"/>
                </a:solidFill>
                <a:latin typeface="Arial"/>
                <a:cs typeface="Arial"/>
              </a:rPr>
              <a:t>06</a:t>
            </a:r>
            <a:endParaRPr lang="en-US" dirty="0"/>
          </a:p>
        </p:txBody>
      </p:sp>
    </p:spTree>
    <p:extLst>
      <p:ext uri="{BB962C8B-B14F-4D97-AF65-F5344CB8AC3E}">
        <p14:creationId xmlns:p14="http://schemas.microsoft.com/office/powerpoint/2010/main" val="220246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fade">
                                      <p:cBhvr>
                                        <p:cTn id="29" dur="500"/>
                                        <p:tgtEl>
                                          <p:spTgt spid="3">
                                            <p:txEl>
                                              <p:pRg st="9" end="9"/>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fade">
                                      <p:cBhvr>
                                        <p:cTn id="3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7: Clinical Intervention</a:t>
            </a:r>
            <a:endParaRPr lang="en-US" dirty="0"/>
          </a:p>
        </p:txBody>
      </p:sp>
      <p:sp>
        <p:nvSpPr>
          <p:cNvPr id="3" name="Content Placeholder 2"/>
          <p:cNvSpPr>
            <a:spLocks noGrp="1"/>
          </p:cNvSpPr>
          <p:nvPr>
            <p:ph sz="quarter" idx="1"/>
          </p:nvPr>
        </p:nvSpPr>
        <p:spPr>
          <a:xfrm>
            <a:off x="457200" y="1219200"/>
            <a:ext cx="8229600" cy="5486400"/>
          </a:xfrm>
        </p:spPr>
        <p:txBody>
          <a:bodyPr>
            <a:normAutofit/>
          </a:bodyPr>
          <a:lstStyle/>
          <a:p>
            <a:r>
              <a:rPr lang="en-US" dirty="0"/>
              <a:t>Acceptance- and Mindfulness-Based Intervention to Promote Physical </a:t>
            </a:r>
            <a:r>
              <a:rPr lang="en-US" dirty="0" smtClean="0"/>
              <a:t>Activity</a:t>
            </a:r>
          </a:p>
          <a:p>
            <a:pPr lvl="1"/>
            <a:r>
              <a:rPr lang="en-US" dirty="0"/>
              <a:t>Formulated via literature review </a:t>
            </a:r>
            <a:r>
              <a:rPr lang="en-US" dirty="0" smtClean="0"/>
              <a:t>and </a:t>
            </a:r>
            <a:r>
              <a:rPr lang="en-US" dirty="0"/>
              <a:t>integrating components from prior </a:t>
            </a:r>
            <a:r>
              <a:rPr lang="en-US" dirty="0" smtClean="0"/>
              <a:t>studies</a:t>
            </a:r>
            <a:r>
              <a:rPr lang="en-US" baseline="30000" dirty="0" smtClean="0"/>
              <a:t>18</a:t>
            </a:r>
            <a:r>
              <a:rPr lang="en-US" dirty="0" smtClean="0"/>
              <a:t>,  with </a:t>
            </a:r>
            <a:r>
              <a:rPr lang="en-US" dirty="0"/>
              <a:t>some added and original elements</a:t>
            </a:r>
          </a:p>
          <a:p>
            <a:r>
              <a:rPr lang="en-US" dirty="0" smtClean="0"/>
              <a:t>“Module” within Via Christi Weight Management’s HMR (Health Management Resources) program</a:t>
            </a:r>
          </a:p>
          <a:p>
            <a:pPr lvl="1"/>
            <a:r>
              <a:rPr lang="en-US" dirty="0" smtClean="0"/>
              <a:t>Evidence-based</a:t>
            </a:r>
          </a:p>
          <a:p>
            <a:pPr lvl="1"/>
            <a:r>
              <a:rPr lang="en-US" dirty="0" smtClean="0"/>
              <a:t>Focus on the “Triple Imperative”</a:t>
            </a:r>
          </a:p>
          <a:p>
            <a:pPr lvl="2"/>
            <a:r>
              <a:rPr lang="en-US" dirty="0" smtClean="0"/>
              <a:t>Physical </a:t>
            </a:r>
            <a:r>
              <a:rPr lang="en-US" dirty="0" err="1" smtClean="0"/>
              <a:t>acivity</a:t>
            </a:r>
            <a:endParaRPr lang="en-US" dirty="0" smtClean="0"/>
          </a:p>
          <a:p>
            <a:pPr lvl="2"/>
            <a:r>
              <a:rPr lang="en-US" dirty="0" smtClean="0"/>
              <a:t>Vegetable and fruit consumption</a:t>
            </a:r>
          </a:p>
          <a:p>
            <a:pPr lvl="2"/>
            <a:r>
              <a:rPr lang="en-US" dirty="0" smtClean="0"/>
              <a:t>Meal replacements</a:t>
            </a:r>
            <a:endParaRPr lang="en-US" dirty="0"/>
          </a:p>
          <a:p>
            <a:endParaRPr lang="en-US" dirty="0"/>
          </a:p>
        </p:txBody>
      </p:sp>
    </p:spTree>
    <p:extLst>
      <p:ext uri="{BB962C8B-B14F-4D97-AF65-F5344CB8AC3E}">
        <p14:creationId xmlns:p14="http://schemas.microsoft.com/office/powerpoint/2010/main" val="414870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7: What it looked like</a:t>
            </a:r>
            <a:endParaRPr lang="en-US" dirty="0"/>
          </a:p>
        </p:txBody>
      </p:sp>
      <p:sp>
        <p:nvSpPr>
          <p:cNvPr id="3" name="Content Placeholder 2"/>
          <p:cNvSpPr>
            <a:spLocks noGrp="1"/>
          </p:cNvSpPr>
          <p:nvPr>
            <p:ph sz="quarter" idx="1"/>
          </p:nvPr>
        </p:nvSpPr>
        <p:spPr/>
        <p:txBody>
          <a:bodyPr>
            <a:normAutofit lnSpcReduction="10000"/>
          </a:bodyPr>
          <a:lstStyle/>
          <a:p>
            <a:r>
              <a:rPr lang="en-US" dirty="0"/>
              <a:t>Four weekly 50-60 minute </a:t>
            </a:r>
            <a:r>
              <a:rPr lang="en-US" dirty="0" smtClean="0"/>
              <a:t>group sessions</a:t>
            </a:r>
            <a:endParaRPr lang="en-US" dirty="0"/>
          </a:p>
          <a:p>
            <a:pPr lvl="1"/>
            <a:r>
              <a:rPr lang="en-US" dirty="0"/>
              <a:t>Week 1: Values &amp; Committed Action</a:t>
            </a:r>
          </a:p>
          <a:p>
            <a:pPr lvl="2"/>
            <a:r>
              <a:rPr lang="en-US" dirty="0"/>
              <a:t>Attending Your Funeral; listing values and tying PA to them; </a:t>
            </a:r>
            <a:r>
              <a:rPr lang="en-US" dirty="0" err="1"/>
              <a:t>distal</a:t>
            </a:r>
            <a:r>
              <a:rPr lang="en-US" dirty="0" err="1">
                <a:sym typeface="Wingdings" panose="05000000000000000000" pitchFamily="2" charset="2"/>
              </a:rPr>
              <a:t>proximal</a:t>
            </a:r>
            <a:r>
              <a:rPr lang="en-US" dirty="0">
                <a:sym typeface="Wingdings" panose="05000000000000000000" pitchFamily="2" charset="2"/>
              </a:rPr>
              <a:t> </a:t>
            </a:r>
            <a:r>
              <a:rPr lang="en-US" dirty="0"/>
              <a:t>timed goal-setting</a:t>
            </a:r>
          </a:p>
          <a:p>
            <a:pPr lvl="1"/>
            <a:r>
              <a:rPr lang="en-US" dirty="0"/>
              <a:t>Week 2: SAC, Mindfulness, &amp; Defusion</a:t>
            </a:r>
          </a:p>
          <a:p>
            <a:pPr lvl="2"/>
            <a:r>
              <a:rPr lang="en-US" dirty="0"/>
              <a:t>Observer You; Shark Tank metaphor; Leaves on a Stream; Walking Through Thoughts</a:t>
            </a:r>
          </a:p>
          <a:p>
            <a:pPr lvl="1"/>
            <a:r>
              <a:rPr lang="en-US" dirty="0"/>
              <a:t>Week 3: Acceptance &amp; Willingness</a:t>
            </a:r>
          </a:p>
          <a:p>
            <a:pPr lvl="2"/>
            <a:r>
              <a:rPr lang="en-US" dirty="0"/>
              <a:t>Wear Your Pain; ubiquity of human suffering and mind as problem-solver; Unwelcome Party Guest; Serenity Prayer; Thank Your Mind</a:t>
            </a:r>
          </a:p>
          <a:p>
            <a:pPr lvl="1"/>
            <a:r>
              <a:rPr lang="en-US" dirty="0"/>
              <a:t>Week 4: Review of Concepts</a:t>
            </a:r>
          </a:p>
          <a:p>
            <a:pPr lvl="2"/>
            <a:r>
              <a:rPr lang="en-US" dirty="0"/>
              <a:t>Guided mindfulness meditation; “Given a distinction between…” hexagon question; “I Can Move” song; clarifying Q&amp;A</a:t>
            </a:r>
          </a:p>
          <a:p>
            <a:endParaRPr lang="en-US" dirty="0"/>
          </a:p>
        </p:txBody>
      </p:sp>
    </p:spTree>
    <p:extLst>
      <p:ext uri="{BB962C8B-B14F-4D97-AF65-F5344CB8AC3E}">
        <p14:creationId xmlns:p14="http://schemas.microsoft.com/office/powerpoint/2010/main" val="312114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7: Preliminary Findings</a:t>
            </a:r>
            <a:endParaRPr lang="en-US" dirty="0"/>
          </a:p>
        </p:txBody>
      </p:sp>
      <p:sp>
        <p:nvSpPr>
          <p:cNvPr id="3" name="Content Placeholder 2"/>
          <p:cNvSpPr>
            <a:spLocks noGrp="1"/>
          </p:cNvSpPr>
          <p:nvPr>
            <p:ph sz="quarter" idx="1"/>
          </p:nvPr>
        </p:nvSpPr>
        <p:spPr>
          <a:xfrm>
            <a:off x="457200" y="1219200"/>
            <a:ext cx="8229600" cy="5181600"/>
          </a:xfrm>
        </p:spPr>
        <p:txBody>
          <a:bodyPr>
            <a:normAutofit fontScale="92500" lnSpcReduction="20000"/>
          </a:bodyPr>
          <a:lstStyle/>
          <a:p>
            <a:r>
              <a:rPr lang="en-US" dirty="0" smtClean="0"/>
              <a:t>Measures: weekly PA (in calories), weight change, AAQ-Ex, AAQ-II</a:t>
            </a:r>
          </a:p>
          <a:p>
            <a:r>
              <a:rPr lang="en-US" dirty="0" smtClean="0"/>
              <a:t>Sample: 45 clinical participants across 3 cohorts</a:t>
            </a:r>
          </a:p>
          <a:p>
            <a:pPr lvl="1"/>
            <a:r>
              <a:rPr lang="en-US" dirty="0" smtClean="0"/>
              <a:t>35 females (78%) and 10 males</a:t>
            </a:r>
          </a:p>
          <a:p>
            <a:pPr lvl="1"/>
            <a:r>
              <a:rPr lang="en-US" dirty="0" smtClean="0"/>
              <a:t>38 identified as White (84%) and the remaining as Other or not listed</a:t>
            </a:r>
          </a:p>
          <a:p>
            <a:pPr lvl="1"/>
            <a:r>
              <a:rPr lang="en-US" dirty="0" smtClean="0"/>
              <a:t>Ages 34 – 73 (</a:t>
            </a:r>
            <a:r>
              <a:rPr lang="en-US" i="1" dirty="0" smtClean="0"/>
              <a:t>M</a:t>
            </a:r>
            <a:r>
              <a:rPr lang="en-US" dirty="0" smtClean="0"/>
              <a:t> = 57, </a:t>
            </a:r>
            <a:r>
              <a:rPr lang="en-US" i="1" dirty="0" smtClean="0"/>
              <a:t>SD</a:t>
            </a:r>
            <a:r>
              <a:rPr lang="en-US" dirty="0" smtClean="0"/>
              <a:t> = 9)</a:t>
            </a:r>
          </a:p>
          <a:p>
            <a:r>
              <a:rPr lang="en-US" dirty="0" smtClean="0"/>
              <a:t>Dose:</a:t>
            </a:r>
          </a:p>
          <a:p>
            <a:pPr lvl="1"/>
            <a:r>
              <a:rPr lang="en-US" dirty="0" smtClean="0"/>
              <a:t>10 people attended </a:t>
            </a:r>
            <a:r>
              <a:rPr lang="en-US" b="1" dirty="0" smtClean="0"/>
              <a:t>one</a:t>
            </a:r>
            <a:r>
              <a:rPr lang="en-US" dirty="0" smtClean="0"/>
              <a:t> session</a:t>
            </a:r>
          </a:p>
          <a:p>
            <a:pPr lvl="1"/>
            <a:r>
              <a:rPr lang="en-US" dirty="0" smtClean="0"/>
              <a:t>7 people attended </a:t>
            </a:r>
            <a:r>
              <a:rPr lang="en-US" b="1" dirty="0" smtClean="0"/>
              <a:t>two</a:t>
            </a:r>
            <a:r>
              <a:rPr lang="en-US" dirty="0" smtClean="0"/>
              <a:t> sessions</a:t>
            </a:r>
          </a:p>
          <a:p>
            <a:pPr lvl="1"/>
            <a:r>
              <a:rPr lang="en-US" dirty="0" smtClean="0"/>
              <a:t>12 people attended </a:t>
            </a:r>
            <a:r>
              <a:rPr lang="en-US" b="1" dirty="0" smtClean="0"/>
              <a:t>three</a:t>
            </a:r>
            <a:r>
              <a:rPr lang="en-US" dirty="0" smtClean="0"/>
              <a:t> sessions</a:t>
            </a:r>
          </a:p>
          <a:p>
            <a:pPr lvl="1"/>
            <a:r>
              <a:rPr lang="en-US" dirty="0" smtClean="0"/>
              <a:t>16 people attended all </a:t>
            </a:r>
            <a:r>
              <a:rPr lang="en-US" b="1" dirty="0" smtClean="0"/>
              <a:t>four</a:t>
            </a:r>
            <a:r>
              <a:rPr lang="en-US" dirty="0" smtClean="0"/>
              <a:t> sessions</a:t>
            </a:r>
          </a:p>
          <a:p>
            <a:r>
              <a:rPr lang="en-US" dirty="0"/>
              <a:t>P</a:t>
            </a:r>
            <a:r>
              <a:rPr lang="en-US" dirty="0" smtClean="0"/>
              <a:t>rocess measures completed 71% of the time (89 of 124)</a:t>
            </a:r>
          </a:p>
          <a:p>
            <a:pPr lvl="1"/>
            <a:r>
              <a:rPr lang="el-GR" i="1" dirty="0" smtClean="0">
                <a:latin typeface="Arial"/>
                <a:cs typeface="Arial"/>
              </a:rPr>
              <a:t>α</a:t>
            </a:r>
            <a:r>
              <a:rPr lang="en-US" dirty="0" smtClean="0">
                <a:latin typeface="Arial"/>
                <a:cs typeface="Arial"/>
              </a:rPr>
              <a:t> = </a:t>
            </a:r>
            <a:r>
              <a:rPr lang="en-US" dirty="0" smtClean="0"/>
              <a:t>.82 (W1), .75 (W2), .85 (W3), .79 (W4)</a:t>
            </a:r>
            <a:endParaRPr lang="en-US" dirty="0"/>
          </a:p>
          <a:p>
            <a:pPr lvl="1"/>
            <a:endParaRPr lang="en-US" dirty="0"/>
          </a:p>
        </p:txBody>
      </p:sp>
    </p:spTree>
    <p:extLst>
      <p:ext uri="{BB962C8B-B14F-4D97-AF65-F5344CB8AC3E}">
        <p14:creationId xmlns:p14="http://schemas.microsoft.com/office/powerpoint/2010/main" val="184068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Activity</a:t>
            </a:r>
            <a:endParaRPr lang="en-US" dirty="0"/>
          </a:p>
        </p:txBody>
      </p:sp>
      <p:sp>
        <p:nvSpPr>
          <p:cNvPr id="3" name="Content Placeholder 2"/>
          <p:cNvSpPr>
            <a:spLocks noGrp="1"/>
          </p:cNvSpPr>
          <p:nvPr>
            <p:ph sz="quarter" idx="1"/>
          </p:nvPr>
        </p:nvSpPr>
        <p:spPr/>
        <p:txBody>
          <a:bodyPr/>
          <a:lstStyle/>
          <a:p>
            <a:r>
              <a:rPr lang="en-US" dirty="0" smtClean="0"/>
              <a:t>Average weekly PA calories</a:t>
            </a:r>
          </a:p>
          <a:p>
            <a:pPr lvl="1"/>
            <a:r>
              <a:rPr lang="en-US" dirty="0" smtClean="0"/>
              <a:t>Pre-Intervention = 2140 (</a:t>
            </a:r>
            <a:r>
              <a:rPr lang="en-US" i="1" dirty="0" smtClean="0"/>
              <a:t>SD</a:t>
            </a:r>
            <a:r>
              <a:rPr lang="en-US" dirty="0" smtClean="0"/>
              <a:t> = 1041)</a:t>
            </a:r>
          </a:p>
          <a:p>
            <a:pPr lvl="1"/>
            <a:r>
              <a:rPr lang="en-US" dirty="0" smtClean="0"/>
              <a:t>During Intervention = 1848 (</a:t>
            </a:r>
            <a:r>
              <a:rPr lang="en-US" i="1" dirty="0" smtClean="0"/>
              <a:t>SD</a:t>
            </a:r>
            <a:r>
              <a:rPr lang="en-US" dirty="0" smtClean="0"/>
              <a:t> = 921)</a:t>
            </a:r>
          </a:p>
          <a:p>
            <a:pPr lvl="1"/>
            <a:r>
              <a:rPr lang="en-US" dirty="0" smtClean="0"/>
              <a:t>Post-Intervention = 1728 (</a:t>
            </a:r>
            <a:r>
              <a:rPr lang="en-US" i="1" dirty="0" smtClean="0"/>
              <a:t>SD</a:t>
            </a:r>
            <a:r>
              <a:rPr lang="en-US" dirty="0" smtClean="0"/>
              <a:t> = 899)</a:t>
            </a:r>
          </a:p>
          <a:p>
            <a:pPr lvl="1"/>
            <a:endParaRPr lang="en-US" dirty="0" smtClean="0"/>
          </a:p>
          <a:p>
            <a:r>
              <a:rPr lang="en-US" dirty="0"/>
              <a:t>N</a:t>
            </a:r>
            <a:r>
              <a:rPr lang="en-US" dirty="0" smtClean="0"/>
              <a:t>o significant differences, </a:t>
            </a:r>
            <a:r>
              <a:rPr lang="en-US" i="1" dirty="0" smtClean="0"/>
              <a:t>p</a:t>
            </a:r>
            <a:r>
              <a:rPr lang="en-US" dirty="0" smtClean="0"/>
              <a:t> = .15</a:t>
            </a:r>
            <a:endParaRPr lang="en-US" dirty="0"/>
          </a:p>
        </p:txBody>
      </p:sp>
    </p:spTree>
    <p:extLst>
      <p:ext uri="{BB962C8B-B14F-4D97-AF65-F5344CB8AC3E}">
        <p14:creationId xmlns:p14="http://schemas.microsoft.com/office/powerpoint/2010/main" val="2121692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stand and do 5-10 jumping jacks…</a:t>
            </a:r>
            <a:endParaRPr lang="en-US" dirty="0"/>
          </a:p>
        </p:txBody>
      </p:sp>
      <p:sp>
        <p:nvSpPr>
          <p:cNvPr id="3" name="Text Placeholder 2"/>
          <p:cNvSpPr>
            <a:spLocks noGrp="1"/>
          </p:cNvSpPr>
          <p:nvPr>
            <p:ph type="body" idx="1"/>
          </p:nvPr>
        </p:nvSpPr>
        <p:spPr/>
        <p:txBody>
          <a:bodyPr/>
          <a:lstStyle/>
          <a:p>
            <a:r>
              <a:rPr lang="en-US" dirty="0" smtClean="0"/>
              <a:t>…if you are physically able to do so and your doctor would approve.</a:t>
            </a:r>
            <a:endParaRPr lang="en-US" dirty="0"/>
          </a:p>
        </p:txBody>
      </p:sp>
      <p:sp>
        <p:nvSpPr>
          <p:cNvPr id="4" name="Text Placeholder 2"/>
          <p:cNvSpPr txBox="1">
            <a:spLocks/>
          </p:cNvSpPr>
          <p:nvPr/>
        </p:nvSpPr>
        <p:spPr>
          <a:xfrm>
            <a:off x="1295400" y="2362200"/>
            <a:ext cx="6781800" cy="457200"/>
          </a:xfrm>
          <a:prstGeom prst="rect">
            <a:avLst/>
          </a:prstGeom>
        </p:spPr>
        <p:txBody>
          <a:bodyPr vert="horz" anchor="t" anchorCtr="0">
            <a:normAutofit/>
          </a:bodyPr>
          <a:lstStyle>
            <a:lvl1pPr marL="0" indent="0" algn="r" rtl="0" eaLnBrk="1" latinLnBrk="0" hangingPunct="1">
              <a:spcBef>
                <a:spcPts val="600"/>
              </a:spcBef>
              <a:buClr>
                <a:schemeClr val="accent1"/>
              </a:buClr>
              <a:buSzPct val="76000"/>
              <a:buFont typeface="Wingdings 3"/>
              <a:buNone/>
              <a:defRPr kumimoji="0" sz="2000" kern="1200">
                <a:solidFill>
                  <a:schemeClr val="tx1">
                    <a:tint val="75000"/>
                  </a:schemeClr>
                </a:solidFill>
                <a:latin typeface="+mn-lt"/>
                <a:ea typeface="+mn-ea"/>
                <a:cs typeface="+mn-cs"/>
              </a:defRPr>
            </a:lvl1pPr>
            <a:lvl2pPr marL="548640" indent="-274320" algn="l" rtl="0" eaLnBrk="1" latinLnBrk="0" hangingPunct="1">
              <a:spcBef>
                <a:spcPts val="500"/>
              </a:spcBef>
              <a:buClr>
                <a:schemeClr val="accent2"/>
              </a:buClr>
              <a:buSzPct val="76000"/>
              <a:buFont typeface="Wingdings 3"/>
              <a:buNone/>
              <a:defRPr kumimoji="0" sz="1800" kern="1200">
                <a:solidFill>
                  <a:schemeClr val="tx1">
                    <a:tint val="75000"/>
                  </a:schemeClr>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None/>
              <a:defRPr kumimoji="0" sz="1600" kern="1200">
                <a:solidFill>
                  <a:schemeClr val="tx1">
                    <a:tint val="75000"/>
                  </a:schemeClr>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None/>
              <a:defRPr kumimoji="0" sz="1400" kern="1200">
                <a:solidFill>
                  <a:schemeClr val="tx1">
                    <a:tint val="75000"/>
                  </a:schemeClr>
                </a:solidFill>
                <a:latin typeface="+mn-lt"/>
                <a:ea typeface="+mn-ea"/>
                <a:cs typeface="+mn-cs"/>
              </a:defRPr>
            </a:lvl4pPr>
            <a:lvl5pPr marL="1371600" indent="-228600" algn="l" rtl="0" eaLnBrk="1" latinLnBrk="0" hangingPunct="1">
              <a:spcBef>
                <a:spcPts val="300"/>
              </a:spcBef>
              <a:buClr>
                <a:schemeClr val="accent2"/>
              </a:buClr>
              <a:buSzPct val="70000"/>
              <a:buFont typeface="Wingdings"/>
              <a:buNone/>
              <a:defRPr kumimoji="0" sz="1400" kern="1200">
                <a:solidFill>
                  <a:schemeClr val="tx1">
                    <a:tint val="75000"/>
                  </a:schemeClr>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smtClean="0"/>
              <a:t>What if I asked you…</a:t>
            </a:r>
            <a:endParaRPr lang="en-US" dirty="0"/>
          </a:p>
        </p:txBody>
      </p:sp>
    </p:spTree>
    <p:extLst>
      <p:ext uri="{BB962C8B-B14F-4D97-AF65-F5344CB8AC3E}">
        <p14:creationId xmlns:p14="http://schemas.microsoft.com/office/powerpoint/2010/main" val="1994583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r="8679"/>
          <a:stretch/>
        </p:blipFill>
        <p:spPr bwMode="auto">
          <a:xfrm>
            <a:off x="4513659" y="2781802"/>
            <a:ext cx="4630340" cy="406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r="8725"/>
          <a:stretch/>
        </p:blipFill>
        <p:spPr bwMode="auto">
          <a:xfrm>
            <a:off x="0" y="381000"/>
            <a:ext cx="4800600" cy="4214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a:spLocks noGrp="1"/>
          </p:cNvSpPr>
          <p:nvPr>
            <p:ph type="title"/>
          </p:nvPr>
        </p:nvSpPr>
        <p:spPr>
          <a:xfrm>
            <a:off x="457200" y="152400"/>
            <a:ext cx="8229600" cy="990600"/>
          </a:xfrm>
        </p:spPr>
        <p:txBody>
          <a:bodyPr/>
          <a:lstStyle/>
          <a:p>
            <a:pPr algn="r"/>
            <a:r>
              <a:rPr lang="en-US" dirty="0" smtClean="0"/>
              <a:t>Weight</a:t>
            </a:r>
            <a:endParaRPr lang="en-US" dirty="0"/>
          </a:p>
        </p:txBody>
      </p:sp>
    </p:spTree>
    <p:extLst>
      <p:ext uri="{BB962C8B-B14F-4D97-AF65-F5344CB8AC3E}">
        <p14:creationId xmlns:p14="http://schemas.microsoft.com/office/powerpoint/2010/main" val="5223704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Week-to-week fluctuations</a:t>
            </a:r>
            <a:endParaRPr lang="en-US" dirty="0"/>
          </a:p>
        </p:txBody>
      </p:sp>
      <p:sp>
        <p:nvSpPr>
          <p:cNvPr id="3" name="Content Placeholder 2"/>
          <p:cNvSpPr>
            <a:spLocks noGrp="1"/>
          </p:cNvSpPr>
          <p:nvPr>
            <p:ph sz="quarter" idx="1"/>
          </p:nvPr>
        </p:nvSpPr>
        <p:spPr/>
        <p:txBody>
          <a:bodyPr/>
          <a:lstStyle/>
          <a:p>
            <a:r>
              <a:rPr lang="en-US" dirty="0" smtClean="0"/>
              <a:t>During the 5 weeks prior to my showing up, patients tended to </a:t>
            </a:r>
            <a:r>
              <a:rPr lang="en-US" b="1" dirty="0" smtClean="0"/>
              <a:t>stay about the same</a:t>
            </a:r>
            <a:r>
              <a:rPr lang="en-US" dirty="0" smtClean="0"/>
              <a:t> from week to week</a:t>
            </a:r>
          </a:p>
          <a:p>
            <a:r>
              <a:rPr lang="en-US" dirty="0" smtClean="0"/>
              <a:t>During the 4 intervention weeks, they tended to </a:t>
            </a:r>
            <a:r>
              <a:rPr lang="en-US" b="1" dirty="0" smtClean="0"/>
              <a:t>lose about a third of a pound</a:t>
            </a:r>
            <a:r>
              <a:rPr lang="en-US" dirty="0" smtClean="0"/>
              <a:t> each week.</a:t>
            </a:r>
          </a:p>
          <a:p>
            <a:r>
              <a:rPr lang="en-US" dirty="0" smtClean="0"/>
              <a:t>During the 12 weeks after intervention, they </a:t>
            </a:r>
            <a:r>
              <a:rPr lang="en-US" b="1" dirty="0" smtClean="0"/>
              <a:t>gained that third of a pound</a:t>
            </a:r>
            <a:r>
              <a:rPr lang="en-US" dirty="0" smtClean="0"/>
              <a:t> back.</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9275" y="4038600"/>
            <a:ext cx="7096125" cy="2537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65839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4626292" cy="1524000"/>
          </a:xfrm>
        </p:spPr>
        <p:txBody>
          <a:bodyPr>
            <a:normAutofit/>
          </a:bodyPr>
          <a:lstStyle/>
          <a:p>
            <a:r>
              <a:rPr lang="en-US" dirty="0" smtClean="0"/>
              <a:t>Acceptance-related measures</a:t>
            </a:r>
            <a:endParaRPr lang="en-US" dirty="0"/>
          </a:p>
        </p:txBody>
      </p:sp>
      <p:sp>
        <p:nvSpPr>
          <p:cNvPr id="3" name="Content Placeholder 2"/>
          <p:cNvSpPr>
            <a:spLocks noGrp="1"/>
          </p:cNvSpPr>
          <p:nvPr>
            <p:ph sz="quarter" idx="1"/>
          </p:nvPr>
        </p:nvSpPr>
        <p:spPr>
          <a:xfrm>
            <a:off x="457200" y="1981200"/>
            <a:ext cx="4419600" cy="4495800"/>
          </a:xfrm>
        </p:spPr>
        <p:txBody>
          <a:bodyPr>
            <a:normAutofit lnSpcReduction="10000"/>
          </a:bodyPr>
          <a:lstStyle/>
          <a:p>
            <a:r>
              <a:rPr lang="en-US" dirty="0" smtClean="0"/>
              <a:t>AAQ-Ex may be more closely related to PA (self-reported calories) and weight changes (pre- to post- and follow-up; and week-to week fluctuations)</a:t>
            </a:r>
          </a:p>
          <a:p>
            <a:endParaRPr lang="en-US" dirty="0" smtClean="0"/>
          </a:p>
          <a:p>
            <a:r>
              <a:rPr lang="en-US" dirty="0" smtClean="0"/>
              <a:t>Strength of any moderating and mediating effects still unknown</a:t>
            </a:r>
          </a:p>
          <a:p>
            <a:r>
              <a:rPr lang="en-US" dirty="0" smtClean="0"/>
              <a:t>Lots to look at</a:t>
            </a:r>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603" r="63383"/>
          <a:stretch/>
        </p:blipFill>
        <p:spPr bwMode="auto">
          <a:xfrm>
            <a:off x="5083492" y="45720"/>
            <a:ext cx="4060508" cy="6751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2930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Study 7: Limitations &amp; Next Steps</a:t>
            </a:r>
            <a:endParaRPr lang="en-US" dirty="0"/>
          </a:p>
        </p:txBody>
      </p:sp>
      <p:sp>
        <p:nvSpPr>
          <p:cNvPr id="3" name="Content Placeholder 2"/>
          <p:cNvSpPr>
            <a:spLocks noGrp="1"/>
          </p:cNvSpPr>
          <p:nvPr>
            <p:ph sz="quarter" idx="1"/>
          </p:nvPr>
        </p:nvSpPr>
        <p:spPr>
          <a:xfrm>
            <a:off x="457200" y="1219200"/>
            <a:ext cx="8229600" cy="5486400"/>
          </a:xfrm>
        </p:spPr>
        <p:txBody>
          <a:bodyPr>
            <a:normAutofit fontScale="92500" lnSpcReduction="20000"/>
          </a:bodyPr>
          <a:lstStyle/>
          <a:p>
            <a:r>
              <a:rPr lang="en-US" dirty="0" smtClean="0"/>
              <a:t>Emphasis on weight</a:t>
            </a:r>
          </a:p>
          <a:p>
            <a:r>
              <a:rPr lang="en-US" dirty="0" smtClean="0"/>
              <a:t>Much missing data (process </a:t>
            </a:r>
            <a:r>
              <a:rPr lang="en-US" i="1" dirty="0" smtClean="0"/>
              <a:t>and</a:t>
            </a:r>
            <a:r>
              <a:rPr lang="en-US" dirty="0" smtClean="0"/>
              <a:t> outcome measures)</a:t>
            </a:r>
          </a:p>
          <a:p>
            <a:r>
              <a:rPr lang="en-US" dirty="0" smtClean="0"/>
              <a:t>Reliance on self-report (accelerometers, </a:t>
            </a:r>
            <a:r>
              <a:rPr lang="en-US" dirty="0" err="1" smtClean="0"/>
              <a:t>Fitbit</a:t>
            </a:r>
            <a:r>
              <a:rPr lang="en-US" dirty="0" smtClean="0"/>
              <a:t>?)</a:t>
            </a:r>
          </a:p>
          <a:p>
            <a:endParaRPr lang="en-US" dirty="0" smtClean="0"/>
          </a:p>
          <a:p>
            <a:r>
              <a:rPr lang="en-US" dirty="0" smtClean="0"/>
              <a:t>Seasonal confound (</a:t>
            </a:r>
            <a:r>
              <a:rPr lang="en-US" dirty="0" err="1" smtClean="0"/>
              <a:t>Aug</a:t>
            </a:r>
            <a:r>
              <a:rPr lang="en-US" dirty="0" err="1" smtClean="0">
                <a:sym typeface="Wingdings" panose="05000000000000000000" pitchFamily="2" charset="2"/>
              </a:rPr>
              <a:t>Dec</a:t>
            </a:r>
            <a:r>
              <a:rPr lang="en-US" dirty="0" smtClean="0">
                <a:sym typeface="Wingdings" panose="05000000000000000000" pitchFamily="2" charset="2"/>
              </a:rPr>
              <a:t>; </a:t>
            </a:r>
            <a:r>
              <a:rPr lang="en-US" dirty="0" err="1" smtClean="0">
                <a:sym typeface="Wingdings" panose="05000000000000000000" pitchFamily="2" charset="2"/>
              </a:rPr>
              <a:t>OctJan</a:t>
            </a:r>
            <a:r>
              <a:rPr lang="en-US" dirty="0" smtClean="0">
                <a:sym typeface="Wingdings" panose="05000000000000000000" pitchFamily="2" charset="2"/>
              </a:rPr>
              <a:t>)</a:t>
            </a:r>
            <a:endParaRPr lang="en-US" dirty="0" smtClean="0"/>
          </a:p>
          <a:p>
            <a:pPr lvl="1"/>
            <a:r>
              <a:rPr lang="en-US" dirty="0" smtClean="0"/>
              <a:t>Holidays (may have affected eating and PA)</a:t>
            </a:r>
          </a:p>
          <a:p>
            <a:pPr lvl="1"/>
            <a:r>
              <a:rPr lang="en-US" dirty="0" smtClean="0"/>
              <a:t>Colder weather (may have affected eating and PA)</a:t>
            </a:r>
          </a:p>
          <a:p>
            <a:r>
              <a:rPr lang="en-US" dirty="0" smtClean="0"/>
              <a:t>BUT: Non-ACT TAU comparison groups may become available for analysis</a:t>
            </a:r>
          </a:p>
          <a:p>
            <a:endParaRPr lang="en-US" dirty="0"/>
          </a:p>
          <a:p>
            <a:r>
              <a:rPr lang="en-US" dirty="0" smtClean="0"/>
              <a:t>More fine-grained and idiographic analyses of process and outcomes across multiple (21) time points needed</a:t>
            </a:r>
          </a:p>
          <a:p>
            <a:r>
              <a:rPr lang="en-US" dirty="0" smtClean="0"/>
              <a:t>Large-scale translation</a:t>
            </a:r>
          </a:p>
          <a:p>
            <a:pPr lvl="1"/>
            <a:r>
              <a:rPr lang="en-US" dirty="0" smtClean="0"/>
              <a:t>In existing programs (instructor buy-in critical)</a:t>
            </a:r>
          </a:p>
          <a:p>
            <a:pPr lvl="1"/>
            <a:r>
              <a:rPr lang="en-US" dirty="0" smtClean="0"/>
              <a:t>In primary care (component vs. whole-model?)</a:t>
            </a:r>
          </a:p>
        </p:txBody>
      </p:sp>
    </p:spTree>
    <p:extLst>
      <p:ext uri="{BB962C8B-B14F-4D97-AF65-F5344CB8AC3E}">
        <p14:creationId xmlns:p14="http://schemas.microsoft.com/office/powerpoint/2010/main" val="154173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fade">
                                      <p:cBhvr>
                                        <p:cTn id="4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1594216343"/>
              </p:ext>
            </p:extLst>
          </p:nvPr>
        </p:nvGraphicFramePr>
        <p:xfrm>
          <a:off x="457200" y="533400"/>
          <a:ext cx="8229600" cy="6040120"/>
        </p:xfrm>
        <a:graphic>
          <a:graphicData uri="http://schemas.openxmlformats.org/drawingml/2006/table">
            <a:tbl>
              <a:tblPr firstRow="1" bandRow="1">
                <a:tableStyleId>{5C22544A-7EE6-4342-B048-85BDC9FD1C3A}</a:tableStyleId>
              </a:tblPr>
              <a:tblGrid>
                <a:gridCol w="1143000"/>
                <a:gridCol w="1219200"/>
                <a:gridCol w="1955800"/>
                <a:gridCol w="1955800"/>
                <a:gridCol w="1955800"/>
              </a:tblGrid>
              <a:tr h="370840">
                <a:tc>
                  <a:txBody>
                    <a:bodyPr/>
                    <a:lstStyle/>
                    <a:p>
                      <a:pPr algn="ctr"/>
                      <a:r>
                        <a:rPr lang="en-US" dirty="0" smtClean="0"/>
                        <a:t>Study</a:t>
                      </a:r>
                      <a:endParaRPr lang="en-US" dirty="0"/>
                    </a:p>
                  </a:txBody>
                  <a:tcPr anchor="ctr"/>
                </a:tc>
                <a:tc>
                  <a:txBody>
                    <a:bodyPr/>
                    <a:lstStyle/>
                    <a:p>
                      <a:pPr algn="ctr"/>
                      <a:r>
                        <a:rPr lang="en-US" i="1" dirty="0" smtClean="0"/>
                        <a:t>N</a:t>
                      </a:r>
                      <a:endParaRPr lang="en-US" i="1" dirty="0"/>
                    </a:p>
                  </a:txBody>
                  <a:tcPr anchor="ctr"/>
                </a:tc>
                <a:tc>
                  <a:txBody>
                    <a:bodyPr/>
                    <a:lstStyle/>
                    <a:p>
                      <a:pPr algn="ctr"/>
                      <a:r>
                        <a:rPr lang="el-GR" i="1" dirty="0" smtClean="0">
                          <a:latin typeface="Arial"/>
                          <a:cs typeface="Arial"/>
                        </a:rPr>
                        <a:t>α</a:t>
                      </a:r>
                      <a:endParaRPr lang="en-US" i="1" dirty="0"/>
                    </a:p>
                  </a:txBody>
                  <a:tcPr anchor="ctr"/>
                </a:tc>
                <a:tc>
                  <a:txBody>
                    <a:bodyPr/>
                    <a:lstStyle/>
                    <a:p>
                      <a:pPr algn="ctr"/>
                      <a:r>
                        <a:rPr lang="en-US" dirty="0" smtClean="0"/>
                        <a:t>Test-Retest</a:t>
                      </a:r>
                      <a:endParaRPr lang="en-US" dirty="0"/>
                    </a:p>
                  </a:txBody>
                  <a:tcPr anchor="ctr"/>
                </a:tc>
                <a:tc>
                  <a:txBody>
                    <a:bodyPr/>
                    <a:lstStyle/>
                    <a:p>
                      <a:pPr algn="ctr"/>
                      <a:r>
                        <a:rPr lang="en-US" dirty="0" smtClean="0"/>
                        <a:t>Corr. with</a:t>
                      </a:r>
                      <a:r>
                        <a:rPr lang="en-US" baseline="0" dirty="0" smtClean="0"/>
                        <a:t> </a:t>
                      </a:r>
                    </a:p>
                    <a:p>
                      <a:pPr algn="ctr"/>
                      <a:r>
                        <a:rPr lang="en-US" dirty="0" smtClean="0"/>
                        <a:t>AAQ-II</a:t>
                      </a:r>
                      <a:endParaRPr lang="en-US" dirty="0"/>
                    </a:p>
                  </a:txBody>
                  <a:tcPr anchor="ctr"/>
                </a:tc>
              </a:tr>
              <a:tr h="640080">
                <a:tc>
                  <a:txBody>
                    <a:bodyPr/>
                    <a:lstStyle/>
                    <a:p>
                      <a:pPr algn="ctr"/>
                      <a:r>
                        <a:rPr lang="en-US" dirty="0" smtClean="0"/>
                        <a:t>1</a:t>
                      </a:r>
                      <a:endParaRPr lang="en-US" dirty="0"/>
                    </a:p>
                  </a:txBody>
                  <a:tcPr anchor="ctr"/>
                </a:tc>
                <a:tc>
                  <a:txBody>
                    <a:bodyPr/>
                    <a:lstStyle/>
                    <a:p>
                      <a:pPr algn="ctr"/>
                      <a:r>
                        <a:rPr lang="en-US" dirty="0" smtClean="0"/>
                        <a:t>47</a:t>
                      </a:r>
                    </a:p>
                  </a:txBody>
                  <a:tcPr anchor="ctr"/>
                </a:tc>
                <a:tc>
                  <a:txBody>
                    <a:bodyPr/>
                    <a:lstStyle/>
                    <a:p>
                      <a:pPr algn="ctr"/>
                      <a:r>
                        <a:rPr lang="en-US" dirty="0" smtClean="0"/>
                        <a:t>.85</a:t>
                      </a:r>
                      <a:endParaRPr lang="en-US" dirty="0"/>
                    </a:p>
                  </a:txBody>
                  <a:tcPr anchor="ctr"/>
                </a:tc>
                <a:tc>
                  <a:txBody>
                    <a:bodyPr/>
                    <a:lstStyle/>
                    <a:p>
                      <a:pPr algn="ctr"/>
                      <a:endParaRPr lang="en-US" dirty="0"/>
                    </a:p>
                  </a:txBody>
                  <a:tcPr anchor="ctr"/>
                </a:tc>
                <a:tc>
                  <a:txBody>
                    <a:bodyPr/>
                    <a:lstStyle/>
                    <a:p>
                      <a:pPr algn="ctr"/>
                      <a:r>
                        <a:rPr lang="en-US" dirty="0" smtClean="0"/>
                        <a:t> .33*</a:t>
                      </a:r>
                      <a:endParaRPr lang="en-US" dirty="0"/>
                    </a:p>
                  </a:txBody>
                  <a:tcPr anchor="ctr"/>
                </a:tc>
              </a:tr>
              <a:tr h="640080">
                <a:tc>
                  <a:txBody>
                    <a:bodyPr/>
                    <a:lstStyle/>
                    <a:p>
                      <a:pPr algn="ctr"/>
                      <a:r>
                        <a:rPr lang="en-US" dirty="0" smtClean="0"/>
                        <a:t>2</a:t>
                      </a:r>
                      <a:endParaRPr lang="en-US" dirty="0"/>
                    </a:p>
                  </a:txBody>
                  <a:tcPr anchor="ctr"/>
                </a:tc>
                <a:tc>
                  <a:txBody>
                    <a:bodyPr/>
                    <a:lstStyle/>
                    <a:p>
                      <a:pPr algn="ctr"/>
                      <a:r>
                        <a:rPr lang="en-US" dirty="0" smtClean="0"/>
                        <a:t>253</a:t>
                      </a:r>
                      <a:endParaRPr lang="en-US" dirty="0"/>
                    </a:p>
                  </a:txBody>
                  <a:tcPr anchor="ctr"/>
                </a:tc>
                <a:tc>
                  <a:txBody>
                    <a:bodyPr/>
                    <a:lstStyle/>
                    <a:p>
                      <a:pPr algn="ctr"/>
                      <a:r>
                        <a:rPr lang="en-US" dirty="0" smtClean="0"/>
                        <a:t>.87</a:t>
                      </a:r>
                      <a:endParaRPr lang="en-US" dirty="0"/>
                    </a:p>
                  </a:txBody>
                  <a:tcPr anchor="ctr"/>
                </a:tc>
                <a:tc>
                  <a:txBody>
                    <a:bodyPr/>
                    <a:lstStyle/>
                    <a:p>
                      <a:pPr algn="ctr"/>
                      <a:endParaRPr lang="en-US"/>
                    </a:p>
                  </a:txBody>
                  <a:tcPr anchor="ctr"/>
                </a:tc>
                <a:tc>
                  <a:txBody>
                    <a:bodyPr/>
                    <a:lstStyle/>
                    <a:p>
                      <a:pPr algn="ctr"/>
                      <a:r>
                        <a:rPr lang="en-US" dirty="0" smtClean="0"/>
                        <a:t>    .27***</a:t>
                      </a:r>
                      <a:endParaRPr lang="en-US" dirty="0"/>
                    </a:p>
                  </a:txBody>
                  <a:tcPr anchor="ctr"/>
                </a:tc>
              </a:tr>
              <a:tr h="640080">
                <a:tc>
                  <a:txBody>
                    <a:bodyPr/>
                    <a:lstStyle/>
                    <a:p>
                      <a:pPr algn="ctr"/>
                      <a:r>
                        <a:rPr lang="en-US" dirty="0" smtClean="0"/>
                        <a:t>3</a:t>
                      </a:r>
                      <a:endParaRPr lang="en-US" dirty="0"/>
                    </a:p>
                  </a:txBody>
                  <a:tcPr anchor="ctr"/>
                </a:tc>
                <a:tc>
                  <a:txBody>
                    <a:bodyPr/>
                    <a:lstStyle/>
                    <a:p>
                      <a:pPr algn="ctr"/>
                      <a:r>
                        <a:rPr lang="en-US" dirty="0" smtClean="0"/>
                        <a:t>322</a:t>
                      </a:r>
                      <a:endParaRPr lang="en-US" dirty="0"/>
                    </a:p>
                  </a:txBody>
                  <a:tcPr anchor="ctr"/>
                </a:tc>
                <a:tc>
                  <a:txBody>
                    <a:bodyPr/>
                    <a:lstStyle/>
                    <a:p>
                      <a:pPr algn="ctr"/>
                      <a:r>
                        <a:rPr lang="en-US" dirty="0" smtClean="0"/>
                        <a:t>.87</a:t>
                      </a:r>
                      <a:endParaRPr lang="en-US" dirty="0"/>
                    </a:p>
                  </a:txBody>
                  <a:tcPr anchor="ctr"/>
                </a:tc>
                <a:tc>
                  <a:txBody>
                    <a:bodyPr/>
                    <a:lstStyle/>
                    <a:p>
                      <a:pPr algn="ctr"/>
                      <a:endParaRPr lang="en-US"/>
                    </a:p>
                  </a:txBody>
                  <a:tcPr anchor="ctr"/>
                </a:tc>
                <a:tc>
                  <a:txBody>
                    <a:bodyPr/>
                    <a:lstStyle/>
                    <a:p>
                      <a:pPr algn="ctr"/>
                      <a:r>
                        <a:rPr lang="en-US" dirty="0" smtClean="0"/>
                        <a:t>    .39***</a:t>
                      </a:r>
                      <a:endParaRPr lang="en-US" dirty="0"/>
                    </a:p>
                  </a:txBody>
                  <a:tcPr anchor="ctr"/>
                </a:tc>
              </a:tr>
              <a:tr h="640080">
                <a:tc>
                  <a:txBody>
                    <a:bodyPr/>
                    <a:lstStyle/>
                    <a:p>
                      <a:pPr algn="ctr"/>
                      <a:r>
                        <a:rPr lang="en-US" dirty="0" smtClean="0"/>
                        <a:t>4</a:t>
                      </a:r>
                      <a:endParaRPr lang="en-US" dirty="0"/>
                    </a:p>
                  </a:txBody>
                  <a:tcPr anchor="ctr"/>
                </a:tc>
                <a:tc>
                  <a:txBody>
                    <a:bodyPr/>
                    <a:lstStyle/>
                    <a:p>
                      <a:pPr algn="ctr"/>
                      <a:r>
                        <a:rPr lang="en-US" dirty="0" smtClean="0"/>
                        <a:t>27</a:t>
                      </a:r>
                    </a:p>
                  </a:txBody>
                  <a:tcPr anchor="ctr"/>
                </a:tc>
                <a:tc>
                  <a:txBody>
                    <a:bodyPr/>
                    <a:lstStyle/>
                    <a:p>
                      <a:pPr algn="ctr"/>
                      <a:r>
                        <a:rPr lang="en-US" dirty="0" smtClean="0"/>
                        <a:t>.75</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.91</a:t>
                      </a:r>
                      <a:r>
                        <a:rPr lang="en-US" baseline="0" dirty="0" smtClean="0"/>
                        <a:t>***</a:t>
                      </a:r>
                      <a:endParaRPr lang="en-US" dirty="0" smtClean="0"/>
                    </a:p>
                    <a:p>
                      <a:pPr algn="ctr"/>
                      <a:r>
                        <a:rPr lang="en-US" dirty="0" smtClean="0"/>
                        <a:t>9 weeks;</a:t>
                      </a:r>
                      <a:r>
                        <a:rPr lang="en-US" baseline="0" dirty="0" smtClean="0"/>
                        <a:t> </a:t>
                      </a:r>
                      <a:r>
                        <a:rPr lang="en-US" i="1" baseline="0" dirty="0" smtClean="0"/>
                        <a:t>n</a:t>
                      </a:r>
                      <a:r>
                        <a:rPr lang="en-US" baseline="0" dirty="0" smtClean="0"/>
                        <a:t> = 11</a:t>
                      </a:r>
                      <a:endParaRPr lang="en-US" dirty="0"/>
                    </a:p>
                  </a:txBody>
                  <a:tcPr anchor="ctr"/>
                </a:tc>
                <a:tc>
                  <a:txBody>
                    <a:bodyPr/>
                    <a:lstStyle/>
                    <a:p>
                      <a:pPr algn="ctr"/>
                      <a:r>
                        <a:rPr lang="en-US" dirty="0" smtClean="0"/>
                        <a:t> .23</a:t>
                      </a:r>
                      <a:endParaRPr lang="en-US" dirty="0"/>
                    </a:p>
                  </a:txBody>
                  <a:tcPr anchor="ctr"/>
                </a:tc>
              </a:tr>
              <a:tr h="640080">
                <a:tc>
                  <a:txBody>
                    <a:bodyPr/>
                    <a:lstStyle/>
                    <a:p>
                      <a:pPr algn="ctr"/>
                      <a:r>
                        <a:rPr lang="en-US" dirty="0" smtClean="0"/>
                        <a:t>5</a:t>
                      </a:r>
                      <a:endParaRPr lang="en-US" dirty="0"/>
                    </a:p>
                  </a:txBody>
                  <a:tcPr anchor="ctr"/>
                </a:tc>
                <a:tc>
                  <a:txBody>
                    <a:bodyPr/>
                    <a:lstStyle/>
                    <a:p>
                      <a:pPr algn="ctr"/>
                      <a:r>
                        <a:rPr lang="en-US" dirty="0" smtClean="0"/>
                        <a:t>85</a:t>
                      </a:r>
                      <a:endParaRPr lang="en-US" dirty="0"/>
                    </a:p>
                  </a:txBody>
                  <a:tcPr anchor="ctr"/>
                </a:tc>
                <a:tc>
                  <a:txBody>
                    <a:bodyPr/>
                    <a:lstStyle/>
                    <a:p>
                      <a:pPr algn="ctr"/>
                      <a:r>
                        <a:rPr lang="en-US" dirty="0" smtClean="0"/>
                        <a:t>.87</a:t>
                      </a:r>
                      <a:endParaRPr lang="en-US" dirty="0"/>
                    </a:p>
                  </a:txBody>
                  <a:tcPr anchor="ctr"/>
                </a:tc>
                <a:tc>
                  <a:txBody>
                    <a:bodyPr/>
                    <a:lstStyle/>
                    <a:p>
                      <a:pPr algn="ctr"/>
                      <a:r>
                        <a:rPr lang="en-US" dirty="0" smtClean="0"/>
                        <a:t> </a:t>
                      </a:r>
                      <a:endParaRPr lang="en-US" dirty="0"/>
                    </a:p>
                  </a:txBody>
                  <a:tcPr anchor="ctr"/>
                </a:tc>
                <a:tc>
                  <a:txBody>
                    <a:bodyPr/>
                    <a:lstStyle/>
                    <a:p>
                      <a:pPr algn="ctr"/>
                      <a:r>
                        <a:rPr lang="en-US" dirty="0" smtClean="0"/>
                        <a:t>    .36***</a:t>
                      </a:r>
                      <a:endParaRPr lang="en-US" dirty="0"/>
                    </a:p>
                  </a:txBody>
                  <a:tcPr anchor="ctr"/>
                </a:tc>
              </a:tr>
              <a:tr h="640080">
                <a:tc>
                  <a:txBody>
                    <a:bodyPr/>
                    <a:lstStyle/>
                    <a:p>
                      <a:pPr algn="ctr"/>
                      <a:r>
                        <a:rPr lang="en-US" dirty="0" smtClean="0"/>
                        <a:t>6</a:t>
                      </a:r>
                      <a:endParaRPr lang="en-US" dirty="0"/>
                    </a:p>
                  </a:txBody>
                  <a:tcPr anchor="ctr"/>
                </a:tc>
                <a:tc>
                  <a:txBody>
                    <a:bodyPr/>
                    <a:lstStyle/>
                    <a:p>
                      <a:pPr algn="ctr"/>
                      <a:r>
                        <a:rPr lang="en-US" dirty="0" smtClean="0"/>
                        <a:t>153</a:t>
                      </a:r>
                      <a:endParaRPr lang="en-US" dirty="0"/>
                    </a:p>
                  </a:txBody>
                  <a:tcPr anchor="ctr"/>
                </a:tc>
                <a:tc>
                  <a:txBody>
                    <a:bodyPr/>
                    <a:lstStyle/>
                    <a:p>
                      <a:pPr algn="ctr"/>
                      <a:r>
                        <a:rPr lang="en-US" dirty="0" smtClean="0"/>
                        <a:t>.86</a:t>
                      </a:r>
                      <a:endParaRPr lang="en-US" dirty="0"/>
                    </a:p>
                  </a:txBody>
                  <a:tcPr anchor="ctr"/>
                </a:tc>
                <a:tc>
                  <a:txBody>
                    <a:bodyPr/>
                    <a:lstStyle/>
                    <a:p>
                      <a:pPr algn="ctr"/>
                      <a:r>
                        <a:rPr lang="en-US" dirty="0" smtClean="0"/>
                        <a:t>.90***</a:t>
                      </a:r>
                    </a:p>
                    <a:p>
                      <a:pPr algn="ctr"/>
                      <a:r>
                        <a:rPr lang="en-US" dirty="0" smtClean="0"/>
                        <a:t>3</a:t>
                      </a:r>
                      <a:r>
                        <a:rPr lang="en-US" baseline="0" dirty="0" smtClean="0"/>
                        <a:t> months</a:t>
                      </a:r>
                      <a:r>
                        <a:rPr lang="en-US" dirty="0" smtClean="0"/>
                        <a:t>; </a:t>
                      </a:r>
                      <a:r>
                        <a:rPr lang="en-US" i="1" dirty="0" smtClean="0"/>
                        <a:t>n</a:t>
                      </a:r>
                      <a:r>
                        <a:rPr lang="en-US" dirty="0" smtClean="0"/>
                        <a:t> = 84</a:t>
                      </a:r>
                      <a:endParaRPr lang="en-US" dirty="0"/>
                    </a:p>
                  </a:txBody>
                  <a:tcPr anchor="ctr"/>
                </a:tc>
                <a:tc>
                  <a:txBody>
                    <a:bodyPr/>
                    <a:lstStyle/>
                    <a:p>
                      <a:pPr algn="ctr"/>
                      <a:endParaRPr lang="en-US" dirty="0"/>
                    </a:p>
                  </a:txBody>
                  <a:tcPr anchor="ctr"/>
                </a:tc>
              </a:tr>
              <a:tr h="640080">
                <a:tc>
                  <a:txBody>
                    <a:bodyPr/>
                    <a:lstStyle/>
                    <a:p>
                      <a:pPr algn="ctr"/>
                      <a:r>
                        <a:rPr lang="en-US" dirty="0" smtClean="0"/>
                        <a:t>7</a:t>
                      </a:r>
                      <a:endParaRPr lang="en-US" dirty="0"/>
                    </a:p>
                  </a:txBody>
                  <a:tcPr anchor="ctr"/>
                </a:tc>
                <a:tc>
                  <a:txBody>
                    <a:bodyPr/>
                    <a:lstStyle/>
                    <a:p>
                      <a:pPr algn="ctr"/>
                      <a:r>
                        <a:rPr lang="en-US" dirty="0" smtClean="0"/>
                        <a:t>W1</a:t>
                      </a:r>
                      <a:r>
                        <a:rPr lang="en-US" baseline="0" dirty="0" smtClean="0"/>
                        <a:t>: </a:t>
                      </a:r>
                      <a:r>
                        <a:rPr lang="en-US" dirty="0" smtClean="0"/>
                        <a:t>26</a:t>
                      </a:r>
                    </a:p>
                    <a:p>
                      <a:pPr algn="ctr"/>
                      <a:r>
                        <a:rPr lang="en-US" dirty="0" smtClean="0"/>
                        <a:t>W2:</a:t>
                      </a:r>
                      <a:r>
                        <a:rPr lang="en-US" baseline="0" dirty="0" smtClean="0"/>
                        <a:t> </a:t>
                      </a:r>
                      <a:r>
                        <a:rPr lang="en-US" dirty="0" smtClean="0"/>
                        <a:t>24</a:t>
                      </a:r>
                    </a:p>
                    <a:p>
                      <a:pPr algn="ctr"/>
                      <a:r>
                        <a:rPr lang="en-US" dirty="0" smtClean="0"/>
                        <a:t>W3: 20</a:t>
                      </a:r>
                    </a:p>
                    <a:p>
                      <a:pPr algn="ctr"/>
                      <a:r>
                        <a:rPr lang="en-US" dirty="0" smtClean="0"/>
                        <a:t>W4: 19</a:t>
                      </a:r>
                      <a:endParaRPr lang="en-US" dirty="0"/>
                    </a:p>
                  </a:txBody>
                  <a:tcPr anchor="ctr"/>
                </a:tc>
                <a:tc>
                  <a:txBody>
                    <a:bodyPr/>
                    <a:lstStyle/>
                    <a:p>
                      <a:pPr algn="ctr"/>
                      <a:r>
                        <a:rPr lang="en-US" dirty="0" smtClean="0"/>
                        <a:t>.82</a:t>
                      </a:r>
                    </a:p>
                    <a:p>
                      <a:pPr algn="ctr"/>
                      <a:r>
                        <a:rPr lang="en-US" dirty="0" smtClean="0"/>
                        <a:t>.75</a:t>
                      </a:r>
                    </a:p>
                    <a:p>
                      <a:pPr algn="ctr"/>
                      <a:r>
                        <a:rPr lang="en-US" dirty="0" smtClean="0"/>
                        <a:t>.85</a:t>
                      </a:r>
                    </a:p>
                    <a:p>
                      <a:pPr algn="ctr"/>
                      <a:r>
                        <a:rPr lang="en-US" dirty="0" smtClean="0"/>
                        <a:t>.79</a:t>
                      </a:r>
                      <a:endParaRPr lang="en-US" dirty="0"/>
                    </a:p>
                  </a:txBody>
                  <a:tcPr anchor="ctr"/>
                </a:tc>
                <a:tc>
                  <a:txBody>
                    <a:bodyPr/>
                    <a:lstStyle/>
                    <a:p>
                      <a:pPr algn="ctr"/>
                      <a:r>
                        <a:rPr lang="en-US" dirty="0" smtClean="0"/>
                        <a:t>.93***</a:t>
                      </a:r>
                    </a:p>
                    <a:p>
                      <a:pPr algn="ctr"/>
                      <a:r>
                        <a:rPr lang="en-US" dirty="0" smtClean="0"/>
                        <a:t>4 weeks; </a:t>
                      </a:r>
                      <a:r>
                        <a:rPr lang="en-US" i="1" dirty="0" smtClean="0"/>
                        <a:t>n</a:t>
                      </a:r>
                      <a:r>
                        <a:rPr lang="en-US" dirty="0" smtClean="0"/>
                        <a:t> = 13</a:t>
                      </a:r>
                      <a:endParaRPr lang="en-US" dirty="0"/>
                    </a:p>
                  </a:txBody>
                  <a:tcPr anchor="ctr"/>
                </a:tc>
                <a:tc>
                  <a:txBody>
                    <a:bodyPr/>
                    <a:lstStyle/>
                    <a:p>
                      <a:pPr algn="ctr"/>
                      <a:r>
                        <a:rPr lang="en-US" dirty="0" smtClean="0"/>
                        <a:t>.37</a:t>
                      </a:r>
                    </a:p>
                    <a:p>
                      <a:pPr algn="ctr"/>
                      <a:r>
                        <a:rPr lang="en-US" dirty="0" smtClean="0"/>
                        <a:t> .49*</a:t>
                      </a:r>
                    </a:p>
                    <a:p>
                      <a:pPr algn="ctr"/>
                      <a:r>
                        <a:rPr lang="en-US" dirty="0" smtClean="0"/>
                        <a:t>  .66**</a:t>
                      </a:r>
                    </a:p>
                    <a:p>
                      <a:pPr algn="ctr"/>
                      <a:r>
                        <a:rPr lang="en-US" dirty="0" smtClean="0"/>
                        <a:t> .48”</a:t>
                      </a:r>
                      <a:endParaRPr lang="en-US" dirty="0"/>
                    </a:p>
                  </a:txBody>
                  <a:tcPr anchor="ctr"/>
                </a:tc>
              </a:tr>
              <a:tr h="370840">
                <a:tc gridSpan="5">
                  <a:txBody>
                    <a:bodyPr/>
                    <a:lstStyle/>
                    <a:p>
                      <a:pPr algn="r"/>
                      <a:r>
                        <a:rPr lang="en-US" dirty="0" smtClean="0"/>
                        <a:t>* </a:t>
                      </a:r>
                      <a:r>
                        <a:rPr lang="en-US" i="1" dirty="0" smtClean="0"/>
                        <a:t>p</a:t>
                      </a:r>
                      <a:r>
                        <a:rPr lang="en-US" dirty="0" smtClean="0"/>
                        <a:t> &lt; .05, ** </a:t>
                      </a:r>
                      <a:r>
                        <a:rPr lang="en-US" i="1" dirty="0" smtClean="0"/>
                        <a:t>p</a:t>
                      </a:r>
                      <a:r>
                        <a:rPr lang="en-US" dirty="0" smtClean="0"/>
                        <a:t> &lt; .01, ***</a:t>
                      </a:r>
                      <a:r>
                        <a:rPr lang="en-US" baseline="0" dirty="0" smtClean="0"/>
                        <a:t> </a:t>
                      </a:r>
                      <a:r>
                        <a:rPr lang="en-US" i="1" baseline="0" dirty="0" smtClean="0"/>
                        <a:t>p</a:t>
                      </a:r>
                      <a:r>
                        <a:rPr lang="en-US" baseline="0" dirty="0" smtClean="0"/>
                        <a:t> &lt; .001</a:t>
                      </a:r>
                      <a:r>
                        <a:rPr lang="en-US" dirty="0" smtClean="0"/>
                        <a:t> </a:t>
                      </a:r>
                      <a:endParaRPr lang="en-US" dirty="0"/>
                    </a:p>
                  </a:txBody>
                  <a:tcPr anchor="ctr"/>
                </a:tc>
                <a:tc hMerge="1">
                  <a:txBody>
                    <a:bodyPr/>
                    <a:lstStyle/>
                    <a:p>
                      <a:endParaRPr lang="en-US"/>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bl>
          </a:graphicData>
        </a:graphic>
      </p:graphicFrame>
    </p:spTree>
    <p:extLst>
      <p:ext uri="{BB962C8B-B14F-4D97-AF65-F5344CB8AC3E}">
        <p14:creationId xmlns:p14="http://schemas.microsoft.com/office/powerpoint/2010/main" val="29042496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a:xfrm>
            <a:off x="457200" y="1234440"/>
            <a:ext cx="8229600" cy="4937760"/>
          </a:xfrm>
        </p:spPr>
        <p:txBody>
          <a:bodyPr>
            <a:normAutofit fontScale="85000" lnSpcReduction="20000"/>
          </a:bodyPr>
          <a:lstStyle/>
          <a:p>
            <a:r>
              <a:rPr lang="en-US" sz="1400" baseline="30000" dirty="0" smtClean="0"/>
              <a:t>1</a:t>
            </a:r>
            <a:r>
              <a:rPr lang="en-US" sz="1400" dirty="0" smtClean="0"/>
              <a:t>Katzmarzyk &amp; Janssen, 2004; Brown, Heath, &amp; Levin Martin, 2010; Little, </a:t>
            </a:r>
            <a:r>
              <a:rPr lang="en-US" sz="1400" dirty="0" err="1" smtClean="0"/>
              <a:t>Safdar</a:t>
            </a:r>
            <a:r>
              <a:rPr lang="en-US" sz="1400" dirty="0" smtClean="0"/>
              <a:t>, Wilkin, </a:t>
            </a:r>
            <a:r>
              <a:rPr lang="en-US" sz="1400" dirty="0" err="1" smtClean="0"/>
              <a:t>Tarnopolsky</a:t>
            </a:r>
            <a:r>
              <a:rPr lang="en-US" sz="1400" dirty="0" smtClean="0"/>
              <a:t>, &amp; </a:t>
            </a:r>
            <a:r>
              <a:rPr lang="en-US" sz="1400" dirty="0" err="1" smtClean="0"/>
              <a:t>Gibala</a:t>
            </a:r>
            <a:r>
              <a:rPr lang="en-US" sz="1400" dirty="0" smtClean="0"/>
              <a:t>, 2010</a:t>
            </a:r>
          </a:p>
          <a:p>
            <a:r>
              <a:rPr lang="en-US" sz="1400" baseline="30000" dirty="0" smtClean="0"/>
              <a:t>2</a:t>
            </a:r>
            <a:r>
              <a:rPr lang="en-US" sz="1400" dirty="0" smtClean="0"/>
              <a:t>Roger et al., 2011; Prince et al., 2008; </a:t>
            </a:r>
            <a:r>
              <a:rPr lang="en-US" sz="1400" dirty="0" err="1" smtClean="0"/>
              <a:t>Troiano</a:t>
            </a:r>
            <a:r>
              <a:rPr lang="en-US" sz="1400" dirty="0" smtClean="0"/>
              <a:t> et al., 2008</a:t>
            </a:r>
          </a:p>
          <a:p>
            <a:r>
              <a:rPr lang="en-US" sz="1400" baseline="30000" dirty="0" smtClean="0"/>
              <a:t>3</a:t>
            </a:r>
            <a:r>
              <a:rPr lang="en-US" sz="1400" dirty="0" smtClean="0"/>
              <a:t>Hayes, </a:t>
            </a:r>
            <a:r>
              <a:rPr lang="en-US" sz="1400" dirty="0" err="1" smtClean="0"/>
              <a:t>Strosahl</a:t>
            </a:r>
            <a:r>
              <a:rPr lang="en-US" sz="1400" dirty="0" smtClean="0"/>
              <a:t>, &amp; Wilson, 2012</a:t>
            </a:r>
          </a:p>
          <a:p>
            <a:r>
              <a:rPr lang="en-US" sz="1400" baseline="30000" dirty="0" smtClean="0"/>
              <a:t>4</a:t>
            </a:r>
            <a:r>
              <a:rPr lang="en-US" sz="1400" dirty="0" smtClean="0"/>
              <a:t>Gifford</a:t>
            </a:r>
            <a:r>
              <a:rPr lang="en-US" sz="1400" dirty="0"/>
              <a:t>, </a:t>
            </a:r>
            <a:r>
              <a:rPr lang="en-US" sz="1400" dirty="0" err="1"/>
              <a:t>Antonuccio</a:t>
            </a:r>
            <a:r>
              <a:rPr lang="en-US" sz="1400" dirty="0"/>
              <a:t>, </a:t>
            </a:r>
            <a:r>
              <a:rPr lang="en-US" sz="1400" dirty="0" err="1"/>
              <a:t>Kohlenberg</a:t>
            </a:r>
            <a:r>
              <a:rPr lang="en-US" sz="1400" dirty="0"/>
              <a:t>, Hayes, </a:t>
            </a:r>
            <a:r>
              <a:rPr lang="en-US" sz="1400" dirty="0" smtClean="0"/>
              <a:t>&amp; </a:t>
            </a:r>
            <a:r>
              <a:rPr lang="en-US" sz="1400" dirty="0" err="1" smtClean="0"/>
              <a:t>Piasecki</a:t>
            </a:r>
            <a:r>
              <a:rPr lang="en-US" sz="1400" dirty="0" smtClean="0"/>
              <a:t>, 2002</a:t>
            </a:r>
          </a:p>
          <a:p>
            <a:r>
              <a:rPr lang="en-US" sz="1400" baseline="30000" dirty="0" smtClean="0"/>
              <a:t>5</a:t>
            </a:r>
            <a:r>
              <a:rPr lang="en-US" sz="1400" dirty="0" smtClean="0"/>
              <a:t>McCracken</a:t>
            </a:r>
            <a:r>
              <a:rPr lang="en-US" sz="1400" dirty="0"/>
              <a:t>, </a:t>
            </a:r>
            <a:r>
              <a:rPr lang="en-US" sz="1400" dirty="0" err="1"/>
              <a:t>Vowles</a:t>
            </a:r>
            <a:r>
              <a:rPr lang="en-US" sz="1400" dirty="0"/>
              <a:t>, &amp; </a:t>
            </a:r>
            <a:r>
              <a:rPr lang="en-US" sz="1400" dirty="0" err="1"/>
              <a:t>Eccleston</a:t>
            </a:r>
            <a:r>
              <a:rPr lang="en-US" sz="1400" dirty="0"/>
              <a:t>, </a:t>
            </a:r>
            <a:r>
              <a:rPr lang="en-US" sz="1400" dirty="0" smtClean="0"/>
              <a:t>2004</a:t>
            </a:r>
          </a:p>
          <a:p>
            <a:r>
              <a:rPr lang="en-US" sz="1400" baseline="30000" dirty="0" smtClean="0"/>
              <a:t>6</a:t>
            </a:r>
            <a:r>
              <a:rPr lang="en-US" sz="1400" dirty="0" smtClean="0"/>
              <a:t>Gregg</a:t>
            </a:r>
            <a:r>
              <a:rPr lang="en-US" sz="1400" dirty="0"/>
              <a:t>, Callaghan, Hayes, </a:t>
            </a:r>
            <a:r>
              <a:rPr lang="en-US" sz="1400" dirty="0" smtClean="0"/>
              <a:t>&amp; Glenn-Lawson, 2007</a:t>
            </a:r>
          </a:p>
          <a:p>
            <a:r>
              <a:rPr lang="en-US" sz="1400" baseline="30000" dirty="0"/>
              <a:t>7</a:t>
            </a:r>
            <a:r>
              <a:rPr lang="en-US" sz="1400" dirty="0" smtClean="0"/>
              <a:t>Bond </a:t>
            </a:r>
            <a:r>
              <a:rPr lang="en-US" sz="1400" dirty="0"/>
              <a:t>et al., 2011</a:t>
            </a:r>
            <a:endParaRPr lang="en-US" sz="1400" baseline="30000" dirty="0" smtClean="0"/>
          </a:p>
          <a:p>
            <a:r>
              <a:rPr lang="en-US" sz="1400" baseline="30000" dirty="0" smtClean="0"/>
              <a:t>8</a:t>
            </a:r>
            <a:r>
              <a:rPr lang="en-US" sz="1400" dirty="0" smtClean="0"/>
              <a:t>Bond</a:t>
            </a:r>
            <a:r>
              <a:rPr lang="en-US" sz="1400" dirty="0"/>
              <a:t>, Lloyd, &amp; </a:t>
            </a:r>
            <a:r>
              <a:rPr lang="en-US" sz="1400" dirty="0" err="1"/>
              <a:t>Guenole</a:t>
            </a:r>
            <a:r>
              <a:rPr lang="en-US" sz="1400" dirty="0"/>
              <a:t>, 2013; Lillis &amp; Hayes, 2008; Lillis, Hayes, Bunting, &amp; Masuda, 2009; </a:t>
            </a:r>
            <a:r>
              <a:rPr lang="en-US" sz="1400" dirty="0" err="1"/>
              <a:t>Luoma</a:t>
            </a:r>
            <a:r>
              <a:rPr lang="en-US" sz="1400" dirty="0"/>
              <a:t>, Drake, Hayes, &amp; </a:t>
            </a:r>
            <a:r>
              <a:rPr lang="en-US" sz="1400" dirty="0" err="1"/>
              <a:t>Kohlenberg</a:t>
            </a:r>
            <a:r>
              <a:rPr lang="en-US" sz="1400" dirty="0"/>
              <a:t>, 2011; </a:t>
            </a:r>
            <a:r>
              <a:rPr lang="en-US" sz="1400" dirty="0" err="1"/>
              <a:t>MacKenzie</a:t>
            </a:r>
            <a:r>
              <a:rPr lang="en-US" sz="1400" dirty="0"/>
              <a:t> &amp; </a:t>
            </a:r>
            <a:r>
              <a:rPr lang="en-US" sz="1400" dirty="0" err="1"/>
              <a:t>Kocovski</a:t>
            </a:r>
            <a:r>
              <a:rPr lang="en-US" sz="1400" dirty="0"/>
              <a:t>, 2010; Sandoz, 2010; Westin, Hayes, &amp; </a:t>
            </a:r>
            <a:r>
              <a:rPr lang="en-US" sz="1400" dirty="0" err="1"/>
              <a:t>Andersson</a:t>
            </a:r>
            <a:r>
              <a:rPr lang="en-US" sz="1400" dirty="0"/>
              <a:t>, </a:t>
            </a:r>
            <a:r>
              <a:rPr lang="en-US" sz="1400" dirty="0" smtClean="0"/>
              <a:t>2008</a:t>
            </a:r>
          </a:p>
          <a:p>
            <a:r>
              <a:rPr lang="en-US" sz="1400" baseline="30000" dirty="0" smtClean="0">
                <a:latin typeface="Arial"/>
                <a:cs typeface="Arial"/>
              </a:rPr>
              <a:t>9</a:t>
            </a:r>
            <a:r>
              <a:rPr lang="en-US" sz="1400" dirty="0"/>
              <a:t>Hayes et al., 2004</a:t>
            </a:r>
            <a:endParaRPr lang="en-US" sz="1400" baseline="30000" dirty="0" smtClean="0">
              <a:latin typeface="Arial"/>
              <a:cs typeface="Arial"/>
            </a:endParaRPr>
          </a:p>
          <a:p>
            <a:r>
              <a:rPr lang="en-US" sz="1400" baseline="30000" dirty="0" smtClean="0">
                <a:latin typeface="Arial"/>
                <a:cs typeface="Arial"/>
              </a:rPr>
              <a:t>10</a:t>
            </a:r>
            <a:r>
              <a:rPr lang="en-US" sz="1400" dirty="0" smtClean="0"/>
              <a:t>Velicer</a:t>
            </a:r>
            <a:r>
              <a:rPr lang="en-US" sz="1400" dirty="0"/>
              <a:t>, </a:t>
            </a:r>
            <a:r>
              <a:rPr lang="en-US" sz="1400" dirty="0" smtClean="0"/>
              <a:t>1976</a:t>
            </a:r>
          </a:p>
          <a:p>
            <a:r>
              <a:rPr lang="en-US" sz="1400" baseline="30000" dirty="0" smtClean="0"/>
              <a:t>11</a:t>
            </a:r>
            <a:r>
              <a:rPr lang="en-US" sz="1400" dirty="0" smtClean="0"/>
              <a:t>Diener</a:t>
            </a:r>
            <a:r>
              <a:rPr lang="en-US" sz="1400" dirty="0"/>
              <a:t>, Emmons, Larsen, &amp; Griffin, </a:t>
            </a:r>
            <a:r>
              <a:rPr lang="en-US" sz="1400" dirty="0" smtClean="0"/>
              <a:t>1985</a:t>
            </a:r>
          </a:p>
          <a:p>
            <a:r>
              <a:rPr lang="en-US" sz="1400" baseline="30000" dirty="0" smtClean="0"/>
              <a:t>12</a:t>
            </a:r>
            <a:r>
              <a:rPr lang="en-US" sz="1400" dirty="0" smtClean="0"/>
              <a:t>Sandoz</a:t>
            </a:r>
            <a:r>
              <a:rPr lang="en-US" sz="1400" dirty="0"/>
              <a:t>, </a:t>
            </a:r>
            <a:r>
              <a:rPr lang="en-US" sz="1400" dirty="0" smtClean="0"/>
              <a:t>2010</a:t>
            </a:r>
          </a:p>
          <a:p>
            <a:r>
              <a:rPr lang="en-US" sz="1400" baseline="30000" dirty="0" smtClean="0"/>
              <a:t>13</a:t>
            </a:r>
            <a:r>
              <a:rPr lang="en-US" sz="1400" dirty="0" smtClean="0"/>
              <a:t>Simons &amp; Gaher, 2005</a:t>
            </a:r>
          </a:p>
          <a:p>
            <a:r>
              <a:rPr lang="en-US" sz="1400" baseline="30000" dirty="0" smtClean="0"/>
              <a:t>14</a:t>
            </a:r>
            <a:r>
              <a:rPr lang="en-US" sz="1400" dirty="0" smtClean="0"/>
              <a:t>Reiss, Peterson, </a:t>
            </a:r>
            <a:r>
              <a:rPr lang="en-US" sz="1400" dirty="0" err="1" smtClean="0"/>
              <a:t>Gursky</a:t>
            </a:r>
            <a:r>
              <a:rPr lang="en-US" sz="1400" dirty="0" smtClean="0"/>
              <a:t>, &amp; McNally, 1986</a:t>
            </a:r>
          </a:p>
          <a:p>
            <a:r>
              <a:rPr lang="en-US" sz="1400" baseline="30000" dirty="0" smtClean="0"/>
              <a:t>15</a:t>
            </a:r>
            <a:r>
              <a:rPr lang="en-US" sz="1400" dirty="0" smtClean="0"/>
              <a:t>Costa &amp; McCrae, 1992</a:t>
            </a:r>
          </a:p>
          <a:p>
            <a:r>
              <a:rPr lang="en-US" sz="1400" baseline="30000" dirty="0" smtClean="0"/>
              <a:t>16</a:t>
            </a:r>
            <a:r>
              <a:rPr lang="en-US" sz="1400" dirty="0" smtClean="0"/>
              <a:t>Edwards, 1957</a:t>
            </a:r>
          </a:p>
          <a:p>
            <a:r>
              <a:rPr lang="en-US" sz="1400" baseline="30000" dirty="0" smtClean="0"/>
              <a:t>17</a:t>
            </a:r>
            <a:r>
              <a:rPr lang="en-US" sz="1400" dirty="0" smtClean="0"/>
              <a:t>Crowne &amp; Marlow, 1960</a:t>
            </a:r>
          </a:p>
          <a:p>
            <a:r>
              <a:rPr lang="en-US" sz="1400" baseline="30000" dirty="0" smtClean="0"/>
              <a:t>18</a:t>
            </a:r>
            <a:r>
              <a:rPr lang="en-US" sz="1400" dirty="0" smtClean="0"/>
              <a:t>Forman, Butryn, Hoffman, &amp; Herbert, 2009; Lillis, Hayes, Bunting, &amp; Masuda, 2009; Tapper, Shaw, </a:t>
            </a:r>
            <a:r>
              <a:rPr lang="en-US" sz="1400" dirty="0" err="1" smtClean="0"/>
              <a:t>Ilsley</a:t>
            </a:r>
            <a:r>
              <a:rPr lang="en-US" sz="1400" dirty="0" smtClean="0"/>
              <a:t>, Hill, Bond, &amp; Moore, 2009; Butryn, Forman, Hoffman, Shaw, &amp; </a:t>
            </a:r>
            <a:r>
              <a:rPr lang="en-US" sz="1400" dirty="0" err="1" smtClean="0"/>
              <a:t>Juarascio</a:t>
            </a:r>
            <a:r>
              <a:rPr lang="en-US" sz="1400" dirty="0" smtClean="0"/>
              <a:t>, 2011; Goodwin, Forman, Herbert, Butryn, &amp; </a:t>
            </a:r>
            <a:r>
              <a:rPr lang="en-US" sz="1400" dirty="0" err="1" smtClean="0"/>
              <a:t>Ledley</a:t>
            </a:r>
            <a:r>
              <a:rPr lang="en-US" sz="1400" dirty="0" smtClean="0"/>
              <a:t>, 2011; </a:t>
            </a:r>
            <a:r>
              <a:rPr lang="en-US" sz="1400" dirty="0" err="1" smtClean="0"/>
              <a:t>Niemeier</a:t>
            </a:r>
            <a:r>
              <a:rPr lang="en-US" sz="1400" dirty="0" smtClean="0"/>
              <a:t>, </a:t>
            </a:r>
            <a:r>
              <a:rPr lang="en-US" sz="1400" dirty="0" err="1" smtClean="0"/>
              <a:t>Leahey</a:t>
            </a:r>
            <a:r>
              <a:rPr lang="en-US" sz="1400" dirty="0" smtClean="0"/>
              <a:t>, Palm Reed, Brown, &amp; Wing, 2012</a:t>
            </a:r>
            <a:endParaRPr lang="en-US" sz="1400" dirty="0"/>
          </a:p>
        </p:txBody>
      </p:sp>
    </p:spTree>
    <p:extLst>
      <p:ext uri="{BB962C8B-B14F-4D97-AF65-F5344CB8AC3E}">
        <p14:creationId xmlns:p14="http://schemas.microsoft.com/office/powerpoint/2010/main" val="28601663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 so much!</a:t>
            </a:r>
            <a:endParaRPr lang="en-US" dirty="0"/>
          </a:p>
        </p:txBody>
      </p:sp>
      <p:sp>
        <p:nvSpPr>
          <p:cNvPr id="3" name="Subtitle 2"/>
          <p:cNvSpPr>
            <a:spLocks noGrp="1"/>
          </p:cNvSpPr>
          <p:nvPr>
            <p:ph type="subTitle" idx="1"/>
          </p:nvPr>
        </p:nvSpPr>
        <p:spPr/>
        <p:txBody>
          <a:bodyPr>
            <a:normAutofit fontScale="70000" lnSpcReduction="20000"/>
          </a:bodyPr>
          <a:lstStyle/>
          <a:p>
            <a:r>
              <a:rPr lang="en-US" dirty="0"/>
              <a:t>sarahbethstaats@gmail.com</a:t>
            </a:r>
          </a:p>
          <a:p>
            <a:r>
              <a:rPr lang="en-US" dirty="0" smtClean="0"/>
              <a:t>Campus Box 4, 1845 Fairmount, Wichita, Kansas 67260</a:t>
            </a:r>
          </a:p>
        </p:txBody>
      </p:sp>
    </p:spTree>
    <p:extLst>
      <p:ext uri="{BB962C8B-B14F-4D97-AF65-F5344CB8AC3E}">
        <p14:creationId xmlns:p14="http://schemas.microsoft.com/office/powerpoint/2010/main" val="2412482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Exercise-related experiential avoidance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Even small doses of physical activity (PA) have powerful effects on short- and long-term physiological and psychological health and well-being.</a:t>
            </a:r>
            <a:r>
              <a:rPr lang="en-US" baseline="30000" dirty="0" smtClean="0"/>
              <a:t>1</a:t>
            </a:r>
          </a:p>
          <a:p>
            <a:r>
              <a:rPr lang="en-US" i="1" dirty="0" smtClean="0"/>
              <a:t>Very</a:t>
            </a:r>
            <a:r>
              <a:rPr lang="en-US" dirty="0" smtClean="0"/>
              <a:t> few of us engage in recommended levels of PA.  As low as 2.5% of men and 2.3% of women when measured objectively.</a:t>
            </a:r>
            <a:r>
              <a:rPr lang="en-US" baseline="30000" dirty="0" smtClean="0"/>
              <a:t>2</a:t>
            </a:r>
          </a:p>
          <a:p>
            <a:r>
              <a:rPr lang="en-US" dirty="0" smtClean="0"/>
              <a:t>One barrier to values-oriented exercise might be experiential avoidance (EA).</a:t>
            </a:r>
            <a:r>
              <a:rPr lang="en-US" baseline="30000" dirty="0" smtClean="0"/>
              <a:t>3</a:t>
            </a:r>
          </a:p>
          <a:p>
            <a:r>
              <a:rPr lang="en-US" dirty="0" smtClean="0"/>
              <a:t>Context-specific measures of EA (e.g., AIS in smoking</a:t>
            </a:r>
            <a:r>
              <a:rPr lang="en-US" baseline="30000" dirty="0" smtClean="0"/>
              <a:t>4</a:t>
            </a:r>
            <a:r>
              <a:rPr lang="en-US" dirty="0" smtClean="0"/>
              <a:t>, CPAQ for chronic pain</a:t>
            </a:r>
            <a:r>
              <a:rPr lang="en-US" baseline="30000" dirty="0" smtClean="0"/>
              <a:t>5</a:t>
            </a:r>
            <a:r>
              <a:rPr lang="en-US" dirty="0" smtClean="0"/>
              <a:t>, AADQ for diabetes self-care</a:t>
            </a:r>
            <a:r>
              <a:rPr lang="en-US" baseline="30000" dirty="0" smtClean="0"/>
              <a:t>6</a:t>
            </a:r>
            <a:r>
              <a:rPr lang="en-US" dirty="0" smtClean="0"/>
              <a:t>) have consistently been better predictors of relevant behavior and/or stronger mediators of intervention outcomes than the more “global” AAQ-II</a:t>
            </a:r>
            <a:r>
              <a:rPr lang="en-US" baseline="30000" dirty="0" smtClean="0"/>
              <a:t>7</a:t>
            </a:r>
            <a:r>
              <a:rPr lang="en-US" dirty="0" smtClean="0"/>
              <a:t> or its predecessor.</a:t>
            </a:r>
            <a:r>
              <a:rPr lang="en-US" baseline="30000" dirty="0" smtClean="0"/>
              <a:t>8</a:t>
            </a:r>
            <a:endParaRPr lang="en-US" baseline="30000" dirty="0"/>
          </a:p>
        </p:txBody>
      </p:sp>
    </p:spTree>
    <p:extLst>
      <p:ext uri="{BB962C8B-B14F-4D97-AF65-F5344CB8AC3E}">
        <p14:creationId xmlns:p14="http://schemas.microsoft.com/office/powerpoint/2010/main" val="2496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a:t>
            </a:r>
            <a:endParaRPr lang="en-US" dirty="0"/>
          </a:p>
        </p:txBody>
      </p:sp>
      <p:sp>
        <p:nvSpPr>
          <p:cNvPr id="3" name="Content Placeholder 2"/>
          <p:cNvSpPr>
            <a:spLocks noGrp="1"/>
          </p:cNvSpPr>
          <p:nvPr>
            <p:ph sz="quarter" idx="1"/>
          </p:nvPr>
        </p:nvSpPr>
        <p:spPr/>
        <p:txBody>
          <a:bodyPr/>
          <a:lstStyle/>
          <a:p>
            <a:r>
              <a:rPr lang="en-US" dirty="0" smtClean="0"/>
              <a:t>Briefly highlight some of the more interesting findings from series of seven studies conducted with AAQ-Ex</a:t>
            </a:r>
          </a:p>
          <a:p>
            <a:endParaRPr lang="en-US" dirty="0"/>
          </a:p>
          <a:p>
            <a:r>
              <a:rPr lang="en-US" dirty="0" smtClean="0"/>
              <a:t>Discuss the final study in terms of its attempt to intervene</a:t>
            </a:r>
          </a:p>
          <a:p>
            <a:endParaRPr lang="en-US" dirty="0"/>
          </a:p>
          <a:p>
            <a:r>
              <a:rPr lang="en-US" dirty="0" smtClean="0"/>
              <a:t>Discuss: How can this work inform large-scale change?</a:t>
            </a:r>
            <a:endParaRPr lang="en-US" dirty="0"/>
          </a:p>
        </p:txBody>
      </p:sp>
    </p:spTree>
    <p:extLst>
      <p:ext uri="{BB962C8B-B14F-4D97-AF65-F5344CB8AC3E}">
        <p14:creationId xmlns:p14="http://schemas.microsoft.com/office/powerpoint/2010/main" val="3352768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 1: Preliminary Psychometrics &amp; Global EA</a:t>
            </a:r>
            <a:endParaRPr lang="en-US" dirty="0"/>
          </a:p>
        </p:txBody>
      </p:sp>
      <p:sp>
        <p:nvSpPr>
          <p:cNvPr id="3" name="Content Placeholder 2"/>
          <p:cNvSpPr>
            <a:spLocks noGrp="1"/>
          </p:cNvSpPr>
          <p:nvPr>
            <p:ph sz="quarter" idx="1"/>
          </p:nvPr>
        </p:nvSpPr>
        <p:spPr/>
        <p:txBody>
          <a:bodyPr/>
          <a:lstStyle/>
          <a:p>
            <a:r>
              <a:rPr lang="en-US" dirty="0" smtClean="0"/>
              <a:t>15 items emerged from pool of 55</a:t>
            </a:r>
          </a:p>
          <a:p>
            <a:endParaRPr lang="en-US" dirty="0" smtClean="0"/>
          </a:p>
          <a:p>
            <a:r>
              <a:rPr lang="en-US" dirty="0" smtClean="0"/>
              <a:t>Online survey of 47 undergraduates</a:t>
            </a:r>
          </a:p>
          <a:p>
            <a:r>
              <a:rPr lang="en-US" dirty="0" smtClean="0"/>
              <a:t>Largely White (72%) and female (64%)</a:t>
            </a:r>
          </a:p>
          <a:p>
            <a:r>
              <a:rPr lang="en-US" dirty="0" smtClean="0"/>
              <a:t>Mean age of 24 (</a:t>
            </a:r>
            <a:r>
              <a:rPr lang="en-US" i="1" dirty="0" smtClean="0"/>
              <a:t>SD</a:t>
            </a:r>
            <a:r>
              <a:rPr lang="en-US" dirty="0" smtClean="0"/>
              <a:t> = 6)</a:t>
            </a:r>
          </a:p>
          <a:p>
            <a:endParaRPr lang="en-US" dirty="0"/>
          </a:p>
          <a:p>
            <a:r>
              <a:rPr lang="en-US" i="1" dirty="0" smtClean="0">
                <a:latin typeface="Arial"/>
                <a:cs typeface="Arial"/>
              </a:rPr>
              <a:t>α</a:t>
            </a:r>
            <a:r>
              <a:rPr lang="en-US" dirty="0" smtClean="0">
                <a:latin typeface="Arial"/>
                <a:cs typeface="Arial"/>
              </a:rPr>
              <a:t> = .85</a:t>
            </a:r>
          </a:p>
          <a:p>
            <a:r>
              <a:rPr lang="en-US" dirty="0" smtClean="0">
                <a:latin typeface="Arial"/>
                <a:cs typeface="Arial"/>
              </a:rPr>
              <a:t>Correlations (looking for “moderate”)</a:t>
            </a:r>
          </a:p>
          <a:p>
            <a:pPr lvl="1"/>
            <a:r>
              <a:rPr lang="en-US" dirty="0" smtClean="0">
                <a:latin typeface="Arial"/>
                <a:cs typeface="Arial"/>
              </a:rPr>
              <a:t>AAQ-II	.33*</a:t>
            </a:r>
          </a:p>
          <a:p>
            <a:pPr lvl="1"/>
            <a:r>
              <a:rPr lang="en-US" dirty="0" smtClean="0">
                <a:latin typeface="Arial"/>
                <a:cs typeface="Arial"/>
              </a:rPr>
              <a:t>AAQ</a:t>
            </a:r>
            <a:r>
              <a:rPr lang="en-US" baseline="30000" dirty="0" smtClean="0">
                <a:latin typeface="Arial"/>
                <a:cs typeface="Arial"/>
              </a:rPr>
              <a:t>9</a:t>
            </a:r>
            <a:r>
              <a:rPr lang="en-US" dirty="0" smtClean="0">
                <a:latin typeface="Arial"/>
                <a:cs typeface="Arial"/>
              </a:rPr>
              <a:t>	.22</a:t>
            </a:r>
            <a:endParaRPr lang="en-US" dirty="0" smtClean="0"/>
          </a:p>
        </p:txBody>
      </p:sp>
    </p:spTree>
    <p:extLst>
      <p:ext uri="{BB962C8B-B14F-4D97-AF65-F5344CB8AC3E}">
        <p14:creationId xmlns:p14="http://schemas.microsoft.com/office/powerpoint/2010/main" val="823667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 2: Self-Reported PA/Fitness Level &amp; </a:t>
            </a:r>
            <a:br>
              <a:rPr lang="en-US" dirty="0" smtClean="0"/>
            </a:br>
            <a:r>
              <a:rPr lang="en-US" dirty="0" smtClean="0"/>
              <a:t>Life Satisfaction</a:t>
            </a:r>
            <a:endParaRPr lang="en-US" dirty="0"/>
          </a:p>
        </p:txBody>
      </p:sp>
      <p:sp>
        <p:nvSpPr>
          <p:cNvPr id="3" name="Content Placeholder 2"/>
          <p:cNvSpPr>
            <a:spLocks noGrp="1"/>
          </p:cNvSpPr>
          <p:nvPr>
            <p:ph sz="quarter" idx="1"/>
          </p:nvPr>
        </p:nvSpPr>
        <p:spPr/>
        <p:txBody>
          <a:bodyPr/>
          <a:lstStyle/>
          <a:p>
            <a:r>
              <a:rPr lang="en-US" dirty="0" smtClean="0"/>
              <a:t>Online survey of 253 undergraduates</a:t>
            </a:r>
          </a:p>
          <a:p>
            <a:r>
              <a:rPr lang="en-US" dirty="0" smtClean="0"/>
              <a:t>Largely White (75%) and female (74%)</a:t>
            </a:r>
          </a:p>
          <a:p>
            <a:r>
              <a:rPr lang="en-US" dirty="0" smtClean="0"/>
              <a:t>Mean age of 22 (</a:t>
            </a:r>
            <a:r>
              <a:rPr lang="en-US" i="1" dirty="0" smtClean="0"/>
              <a:t>SD</a:t>
            </a:r>
            <a:r>
              <a:rPr lang="en-US" dirty="0" smtClean="0"/>
              <a:t> = 7)</a:t>
            </a:r>
          </a:p>
          <a:p>
            <a:endParaRPr lang="en-US" dirty="0"/>
          </a:p>
          <a:p>
            <a:r>
              <a:rPr lang="en-US" i="1" dirty="0">
                <a:latin typeface="Arial"/>
                <a:cs typeface="Arial"/>
              </a:rPr>
              <a:t>α</a:t>
            </a:r>
            <a:r>
              <a:rPr lang="en-US" dirty="0">
                <a:latin typeface="Arial"/>
                <a:cs typeface="Arial"/>
              </a:rPr>
              <a:t> = </a:t>
            </a:r>
            <a:r>
              <a:rPr lang="en-US" dirty="0" smtClean="0">
                <a:latin typeface="Arial"/>
                <a:cs typeface="Arial"/>
              </a:rPr>
              <a:t>.87</a:t>
            </a:r>
          </a:p>
          <a:p>
            <a:r>
              <a:rPr lang="en-US" dirty="0" smtClean="0">
                <a:latin typeface="Arial"/>
                <a:cs typeface="Arial"/>
              </a:rPr>
              <a:t>Minimum average partial (MAP) test</a:t>
            </a:r>
            <a:r>
              <a:rPr lang="en-US" baseline="30000" dirty="0" smtClean="0">
                <a:latin typeface="Arial"/>
                <a:cs typeface="Arial"/>
              </a:rPr>
              <a:t>10</a:t>
            </a:r>
            <a:r>
              <a:rPr lang="en-US" dirty="0" smtClean="0">
                <a:latin typeface="Arial"/>
                <a:cs typeface="Arial"/>
              </a:rPr>
              <a:t> yields 1 factor</a:t>
            </a:r>
          </a:p>
          <a:p>
            <a:endParaRPr lang="en-US" dirty="0">
              <a:latin typeface="Arial"/>
              <a:cs typeface="Arial"/>
            </a:endParaRPr>
          </a:p>
          <a:p>
            <a:r>
              <a:rPr lang="en-US" dirty="0" smtClean="0">
                <a:latin typeface="Arial"/>
                <a:cs typeface="Arial"/>
              </a:rPr>
              <a:t>Correlations</a:t>
            </a:r>
            <a:endParaRPr lang="en-US" dirty="0">
              <a:latin typeface="Arial"/>
              <a:cs typeface="Arial"/>
            </a:endParaRPr>
          </a:p>
          <a:p>
            <a:pPr lvl="1"/>
            <a:r>
              <a:rPr lang="en-US" dirty="0" smtClean="0"/>
              <a:t>AAQ-II	 .27***</a:t>
            </a:r>
          </a:p>
          <a:p>
            <a:pPr lvl="1"/>
            <a:r>
              <a:rPr lang="en-US" dirty="0" smtClean="0"/>
              <a:t>SWLS</a:t>
            </a:r>
            <a:r>
              <a:rPr lang="en-US" baseline="30000" dirty="0" smtClean="0"/>
              <a:t>11</a:t>
            </a:r>
            <a:r>
              <a:rPr lang="en-US" dirty="0" smtClean="0"/>
              <a:t>	-.28***</a:t>
            </a:r>
            <a:endParaRPr lang="en-US" dirty="0"/>
          </a:p>
        </p:txBody>
      </p:sp>
      <p:sp>
        <p:nvSpPr>
          <p:cNvPr id="5" name="Rectangle 4"/>
          <p:cNvSpPr/>
          <p:nvPr/>
        </p:nvSpPr>
        <p:spPr>
          <a:xfrm>
            <a:off x="3886200" y="5003061"/>
            <a:ext cx="4572000" cy="864339"/>
          </a:xfrm>
          <a:prstGeom prst="rect">
            <a:avLst/>
          </a:prstGeom>
        </p:spPr>
        <p:txBody>
          <a:bodyPr>
            <a:spAutoFit/>
          </a:bodyPr>
          <a:lstStyle/>
          <a:p>
            <a:pPr marL="548640" lvl="1" indent="-274320">
              <a:spcBef>
                <a:spcPts val="500"/>
              </a:spcBef>
              <a:buClr>
                <a:srgbClr val="9FB8CD"/>
              </a:buClr>
              <a:buSzPct val="76000"/>
              <a:buFont typeface="Wingdings 3"/>
              <a:buChar char=""/>
            </a:pPr>
            <a:r>
              <a:rPr lang="en-US" sz="2300" dirty="0" smtClean="0">
                <a:solidFill>
                  <a:srgbClr val="464653"/>
                </a:solidFill>
              </a:rPr>
              <a:t>EDPW</a:t>
            </a:r>
            <a:r>
              <a:rPr lang="en-US" sz="2300" dirty="0">
                <a:solidFill>
                  <a:srgbClr val="464653"/>
                </a:solidFill>
              </a:rPr>
              <a:t>	</a:t>
            </a:r>
            <a:r>
              <a:rPr lang="en-US" sz="2300" dirty="0" smtClean="0">
                <a:solidFill>
                  <a:srgbClr val="464653"/>
                </a:solidFill>
              </a:rPr>
              <a:t>-.67</a:t>
            </a:r>
            <a:r>
              <a:rPr lang="en-US" sz="2300" dirty="0">
                <a:solidFill>
                  <a:srgbClr val="464653"/>
                </a:solidFill>
              </a:rPr>
              <a:t>***</a:t>
            </a:r>
          </a:p>
          <a:p>
            <a:pPr marL="548640" lvl="1" indent="-274320">
              <a:spcBef>
                <a:spcPts val="500"/>
              </a:spcBef>
              <a:buClr>
                <a:srgbClr val="9FB8CD"/>
              </a:buClr>
              <a:buSzPct val="76000"/>
              <a:buFont typeface="Wingdings 3"/>
              <a:buChar char=""/>
            </a:pPr>
            <a:r>
              <a:rPr lang="en-US" sz="2300" dirty="0" smtClean="0">
                <a:solidFill>
                  <a:srgbClr val="464653"/>
                </a:solidFill>
              </a:rPr>
              <a:t>Fitness</a:t>
            </a:r>
            <a:r>
              <a:rPr lang="en-US" sz="2300" dirty="0">
                <a:solidFill>
                  <a:srgbClr val="464653"/>
                </a:solidFill>
              </a:rPr>
              <a:t>	</a:t>
            </a:r>
            <a:r>
              <a:rPr lang="en-US" sz="2300" dirty="0" smtClean="0">
                <a:solidFill>
                  <a:srgbClr val="464653"/>
                </a:solidFill>
              </a:rPr>
              <a:t>-.67***</a:t>
            </a:r>
            <a:endParaRPr lang="en-US" sz="2300" dirty="0">
              <a:solidFill>
                <a:srgbClr val="464653"/>
              </a:solidFill>
            </a:endParaRPr>
          </a:p>
        </p:txBody>
      </p:sp>
    </p:spTree>
    <p:extLst>
      <p:ext uri="{BB962C8B-B14F-4D97-AF65-F5344CB8AC3E}">
        <p14:creationId xmlns:p14="http://schemas.microsoft.com/office/powerpoint/2010/main" val="262430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286312"/>
            <a:ext cx="8229600" cy="3211135"/>
          </a:xfrm>
          <a:prstGeom prst="rect">
            <a:avLst/>
          </a:prstGeom>
          <a:solidFill>
            <a:schemeClr val="accent2">
              <a:lumMod val="60000"/>
              <a:lumOff val="4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marL="548640" lvl="1" indent="-274320">
              <a:spcBef>
                <a:spcPts val="500"/>
              </a:spcBef>
              <a:buClr>
                <a:srgbClr val="9FB8CD"/>
              </a:buClr>
              <a:buSzPct val="76000"/>
              <a:buFont typeface="Wingdings 3"/>
              <a:buChar char=""/>
            </a:pPr>
            <a:r>
              <a:rPr lang="en-US" sz="2300" dirty="0" smtClean="0">
                <a:solidFill>
                  <a:sysClr val="windowText" lastClr="000000"/>
                </a:solidFill>
              </a:rPr>
              <a:t>AAQ-Ex correlations with EDPW and fitness level significantly greater than AAQ-II/SWLS</a:t>
            </a:r>
          </a:p>
          <a:p>
            <a:pPr marL="548640" lvl="1" indent="-274320">
              <a:spcBef>
                <a:spcPts val="500"/>
              </a:spcBef>
              <a:buClr>
                <a:srgbClr val="9FB8CD"/>
              </a:buClr>
              <a:buSzPct val="76000"/>
              <a:buFont typeface="Wingdings 3"/>
              <a:buChar char=""/>
            </a:pPr>
            <a:r>
              <a:rPr lang="en-US" sz="2300" dirty="0" smtClean="0">
                <a:solidFill>
                  <a:sysClr val="windowText" lastClr="000000"/>
                </a:solidFill>
              </a:rPr>
              <a:t>Hierarchical regressions confirmed that AAQ-Ex accounted for variance above and beyond </a:t>
            </a:r>
            <a:r>
              <a:rPr lang="en-US" sz="2300" b="1" dirty="0" smtClean="0">
                <a:solidFill>
                  <a:sysClr val="windowText" lastClr="000000"/>
                </a:solidFill>
              </a:rPr>
              <a:t>age, gender, and global EA</a:t>
            </a:r>
            <a:r>
              <a:rPr lang="en-US" sz="2300" dirty="0" smtClean="0">
                <a:solidFill>
                  <a:sysClr val="windowText" lastClr="000000"/>
                </a:solidFill>
              </a:rPr>
              <a:t>:</a:t>
            </a:r>
          </a:p>
          <a:p>
            <a:pPr marL="1005840" lvl="2" indent="-274320">
              <a:spcBef>
                <a:spcPts val="500"/>
              </a:spcBef>
              <a:buClr>
                <a:srgbClr val="9FB8CD"/>
              </a:buClr>
              <a:buSzPct val="76000"/>
              <a:buFont typeface="Wingdings 3"/>
              <a:buChar char=""/>
            </a:pPr>
            <a:r>
              <a:rPr lang="en-US" sz="2300" dirty="0" smtClean="0">
                <a:solidFill>
                  <a:sysClr val="windowText" lastClr="000000"/>
                </a:solidFill>
              </a:rPr>
              <a:t>EDPW: </a:t>
            </a:r>
            <a:r>
              <a:rPr lang="en-US" sz="2400" i="1" dirty="0">
                <a:solidFill>
                  <a:sysClr val="windowText" lastClr="000000"/>
                </a:solidFill>
              </a:rPr>
              <a:t>R</a:t>
            </a:r>
            <a:r>
              <a:rPr lang="en-US" sz="2400" baseline="30000" dirty="0">
                <a:solidFill>
                  <a:sysClr val="windowText" lastClr="000000"/>
                </a:solidFill>
              </a:rPr>
              <a:t>2</a:t>
            </a:r>
            <a:r>
              <a:rPr lang="en-US" sz="2400" dirty="0">
                <a:solidFill>
                  <a:sysClr val="windowText" lastClr="000000"/>
                </a:solidFill>
              </a:rPr>
              <a:t> change = .32, </a:t>
            </a:r>
            <a:r>
              <a:rPr lang="en-US" sz="2400" i="1" dirty="0">
                <a:solidFill>
                  <a:sysClr val="windowText" lastClr="000000"/>
                </a:solidFill>
              </a:rPr>
              <a:t>F</a:t>
            </a:r>
            <a:r>
              <a:rPr lang="en-US" sz="2400" dirty="0">
                <a:solidFill>
                  <a:sysClr val="windowText" lastClr="000000"/>
                </a:solidFill>
              </a:rPr>
              <a:t>(1, 71) = 41.56, </a:t>
            </a:r>
            <a:r>
              <a:rPr lang="en-US" sz="2400" i="1" dirty="0">
                <a:solidFill>
                  <a:sysClr val="windowText" lastClr="000000"/>
                </a:solidFill>
              </a:rPr>
              <a:t>p</a:t>
            </a:r>
            <a:r>
              <a:rPr lang="en-US" sz="2400" dirty="0">
                <a:solidFill>
                  <a:sysClr val="windowText" lastClr="000000"/>
                </a:solidFill>
              </a:rPr>
              <a:t> &lt; .</a:t>
            </a:r>
            <a:r>
              <a:rPr lang="en-US" sz="2400" dirty="0" smtClean="0">
                <a:solidFill>
                  <a:sysClr val="windowText" lastClr="000000"/>
                </a:solidFill>
              </a:rPr>
              <a:t>001</a:t>
            </a:r>
          </a:p>
          <a:p>
            <a:pPr marL="1005840" lvl="2" indent="-274320">
              <a:spcBef>
                <a:spcPts val="500"/>
              </a:spcBef>
              <a:buClr>
                <a:srgbClr val="9FB8CD"/>
              </a:buClr>
              <a:buSzPct val="76000"/>
              <a:buFont typeface="Wingdings 3"/>
              <a:buChar char=""/>
            </a:pPr>
            <a:r>
              <a:rPr lang="en-US" sz="2400" dirty="0" smtClean="0">
                <a:solidFill>
                  <a:sysClr val="windowText" lastClr="000000"/>
                </a:solidFill>
              </a:rPr>
              <a:t>Fitness: </a:t>
            </a:r>
            <a:r>
              <a:rPr lang="en-US" sz="2400" i="1" dirty="0"/>
              <a:t>R</a:t>
            </a:r>
            <a:r>
              <a:rPr lang="en-US" sz="2400" baseline="30000" dirty="0"/>
              <a:t>2</a:t>
            </a:r>
            <a:r>
              <a:rPr lang="en-US" sz="2400" dirty="0"/>
              <a:t> change = .40, </a:t>
            </a:r>
            <a:r>
              <a:rPr lang="en-US" sz="2400" i="1" dirty="0"/>
              <a:t>F</a:t>
            </a:r>
            <a:r>
              <a:rPr lang="en-US" sz="2400" dirty="0"/>
              <a:t>(1, 71) = 53.84, </a:t>
            </a:r>
            <a:r>
              <a:rPr lang="en-US" sz="2400" i="1" dirty="0"/>
              <a:t>p</a:t>
            </a:r>
            <a:r>
              <a:rPr lang="en-US" sz="2400" dirty="0"/>
              <a:t> &lt; .</a:t>
            </a:r>
            <a:r>
              <a:rPr lang="en-US" sz="2400" dirty="0" smtClean="0"/>
              <a:t>001</a:t>
            </a:r>
          </a:p>
          <a:p>
            <a:pPr marL="548640" lvl="1" indent="-274320">
              <a:spcBef>
                <a:spcPts val="500"/>
              </a:spcBef>
              <a:buClr>
                <a:srgbClr val="9FB8CD"/>
              </a:buClr>
              <a:buSzPct val="76000"/>
              <a:buFont typeface="Wingdings 3"/>
              <a:buChar char=""/>
            </a:pPr>
            <a:r>
              <a:rPr lang="en-US" sz="2300" dirty="0" smtClean="0">
                <a:solidFill>
                  <a:sysClr val="windowText" lastClr="000000"/>
                </a:solidFill>
              </a:rPr>
              <a:t>No other significant predictors</a:t>
            </a:r>
            <a:endParaRPr lang="en-US" sz="2300" dirty="0">
              <a:solidFill>
                <a:sysClr val="windowText" lastClr="000000"/>
              </a:solidFill>
            </a:endParaRPr>
          </a:p>
        </p:txBody>
      </p:sp>
    </p:spTree>
    <p:extLst>
      <p:ext uri="{BB962C8B-B14F-4D97-AF65-F5344CB8AC3E}">
        <p14:creationId xmlns:p14="http://schemas.microsoft.com/office/powerpoint/2010/main" val="108030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Study 3: Self-Reported PA/Fitness &amp; “Neighbor” Instruments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Online survey of 322 undergraduates</a:t>
            </a:r>
          </a:p>
          <a:p>
            <a:r>
              <a:rPr lang="en-US" dirty="0" smtClean="0"/>
              <a:t>Largely White (83%) and female (67%)</a:t>
            </a:r>
          </a:p>
          <a:p>
            <a:r>
              <a:rPr lang="en-US" dirty="0" smtClean="0"/>
              <a:t>Mean age of 22 (</a:t>
            </a:r>
            <a:r>
              <a:rPr lang="en-US" i="1" dirty="0" smtClean="0"/>
              <a:t>SD</a:t>
            </a:r>
            <a:r>
              <a:rPr lang="en-US" dirty="0" smtClean="0"/>
              <a:t> = 7)</a:t>
            </a:r>
          </a:p>
          <a:p>
            <a:endParaRPr lang="en-US" dirty="0"/>
          </a:p>
          <a:p>
            <a:r>
              <a:rPr lang="en-US" i="1" dirty="0">
                <a:latin typeface="Arial"/>
                <a:cs typeface="Arial"/>
              </a:rPr>
              <a:t>α</a:t>
            </a:r>
            <a:r>
              <a:rPr lang="en-US" dirty="0">
                <a:latin typeface="Arial"/>
                <a:cs typeface="Arial"/>
              </a:rPr>
              <a:t> = .</a:t>
            </a:r>
            <a:r>
              <a:rPr lang="en-US" dirty="0" smtClean="0">
                <a:latin typeface="Arial"/>
                <a:cs typeface="Arial"/>
              </a:rPr>
              <a:t>87</a:t>
            </a:r>
          </a:p>
          <a:p>
            <a:r>
              <a:rPr lang="en-US" dirty="0">
                <a:latin typeface="Arial"/>
                <a:cs typeface="Arial"/>
              </a:rPr>
              <a:t>Minimum average partial (MAP) test</a:t>
            </a:r>
            <a:r>
              <a:rPr lang="en-US" baseline="30000" dirty="0">
                <a:latin typeface="Arial"/>
                <a:cs typeface="Arial"/>
              </a:rPr>
              <a:t>10</a:t>
            </a:r>
            <a:r>
              <a:rPr lang="en-US" dirty="0">
                <a:latin typeface="Arial"/>
                <a:cs typeface="Arial"/>
              </a:rPr>
              <a:t> yields 1 factor</a:t>
            </a:r>
          </a:p>
          <a:p>
            <a:endParaRPr lang="en-US" dirty="0">
              <a:latin typeface="Arial"/>
              <a:cs typeface="Arial"/>
            </a:endParaRPr>
          </a:p>
          <a:p>
            <a:r>
              <a:rPr lang="en-US" dirty="0">
                <a:latin typeface="Arial"/>
                <a:cs typeface="Arial"/>
              </a:rPr>
              <a:t>Correlations</a:t>
            </a:r>
          </a:p>
          <a:p>
            <a:pPr lvl="1"/>
            <a:r>
              <a:rPr lang="en-US" dirty="0"/>
              <a:t>AAQ-II	 </a:t>
            </a:r>
            <a:r>
              <a:rPr lang="en-US" dirty="0" smtClean="0"/>
              <a:t>.39***</a:t>
            </a:r>
            <a:endParaRPr lang="en-US" dirty="0"/>
          </a:p>
          <a:p>
            <a:pPr lvl="1"/>
            <a:r>
              <a:rPr lang="en-US" dirty="0" smtClean="0"/>
              <a:t>BI-AAQ</a:t>
            </a:r>
            <a:r>
              <a:rPr lang="en-US" baseline="30000" dirty="0" smtClean="0"/>
              <a:t>12</a:t>
            </a:r>
            <a:r>
              <a:rPr lang="en-US" dirty="0"/>
              <a:t>	</a:t>
            </a:r>
            <a:r>
              <a:rPr lang="en-US" dirty="0" smtClean="0"/>
              <a:t> .36***</a:t>
            </a:r>
          </a:p>
          <a:p>
            <a:pPr lvl="1"/>
            <a:r>
              <a:rPr lang="en-US" dirty="0" smtClean="0">
                <a:solidFill>
                  <a:srgbClr val="464653"/>
                </a:solidFill>
              </a:rPr>
              <a:t>DTS</a:t>
            </a:r>
            <a:r>
              <a:rPr lang="en-US" baseline="30000" dirty="0" smtClean="0">
                <a:solidFill>
                  <a:srgbClr val="464653"/>
                </a:solidFill>
              </a:rPr>
              <a:t>13</a:t>
            </a:r>
            <a:r>
              <a:rPr lang="en-US" dirty="0">
                <a:solidFill>
                  <a:srgbClr val="464653"/>
                </a:solidFill>
              </a:rPr>
              <a:t>	-.15</a:t>
            </a:r>
            <a:r>
              <a:rPr lang="en-US" dirty="0" smtClean="0">
                <a:solidFill>
                  <a:srgbClr val="464653"/>
                </a:solidFill>
              </a:rPr>
              <a:t>**</a:t>
            </a:r>
            <a:endParaRPr lang="en-US" dirty="0">
              <a:solidFill>
                <a:srgbClr val="464653"/>
              </a:solidFill>
            </a:endParaRPr>
          </a:p>
        </p:txBody>
      </p:sp>
      <p:sp>
        <p:nvSpPr>
          <p:cNvPr id="4" name="Rectangle 3"/>
          <p:cNvSpPr/>
          <p:nvPr/>
        </p:nvSpPr>
        <p:spPr>
          <a:xfrm>
            <a:off x="3886200" y="4584998"/>
            <a:ext cx="4572000" cy="1282402"/>
          </a:xfrm>
          <a:prstGeom prst="rect">
            <a:avLst/>
          </a:prstGeom>
        </p:spPr>
        <p:txBody>
          <a:bodyPr>
            <a:spAutoFit/>
          </a:bodyPr>
          <a:lstStyle/>
          <a:p>
            <a:pPr marL="548640" lvl="1" indent="-274320">
              <a:spcBef>
                <a:spcPts val="500"/>
              </a:spcBef>
              <a:buClr>
                <a:srgbClr val="9FB8CD"/>
              </a:buClr>
              <a:buSzPct val="76000"/>
              <a:buFont typeface="Wingdings 3"/>
              <a:buChar char=""/>
            </a:pPr>
            <a:r>
              <a:rPr lang="en-US" sz="2300" dirty="0" smtClean="0">
                <a:solidFill>
                  <a:srgbClr val="464653"/>
                </a:solidFill>
              </a:rPr>
              <a:t>Fitness	-.51***</a:t>
            </a:r>
            <a:endParaRPr lang="en-US" sz="2300" dirty="0">
              <a:solidFill>
                <a:srgbClr val="464653"/>
              </a:solidFill>
            </a:endParaRPr>
          </a:p>
          <a:p>
            <a:pPr marL="548640" lvl="1" indent="-274320">
              <a:spcBef>
                <a:spcPts val="500"/>
              </a:spcBef>
              <a:buClr>
                <a:srgbClr val="9FB8CD"/>
              </a:buClr>
              <a:buSzPct val="76000"/>
              <a:buFont typeface="Wingdings 3"/>
              <a:buChar char=""/>
            </a:pPr>
            <a:r>
              <a:rPr lang="en-US" sz="2300" dirty="0" smtClean="0">
                <a:solidFill>
                  <a:srgbClr val="464653"/>
                </a:solidFill>
              </a:rPr>
              <a:t>EDPW	-.56***</a:t>
            </a:r>
          </a:p>
          <a:p>
            <a:pPr marL="548640" lvl="1" indent="-274320">
              <a:spcBef>
                <a:spcPts val="500"/>
              </a:spcBef>
              <a:buClr>
                <a:srgbClr val="9FB8CD"/>
              </a:buClr>
              <a:buSzPct val="76000"/>
              <a:buFont typeface="Wingdings 3"/>
              <a:buChar char=""/>
            </a:pPr>
            <a:r>
              <a:rPr lang="en-US" sz="2300" dirty="0" smtClean="0">
                <a:solidFill>
                  <a:srgbClr val="464653"/>
                </a:solidFill>
              </a:rPr>
              <a:t>EHPW	-.31***</a:t>
            </a:r>
            <a:endParaRPr lang="en-US" sz="2300" dirty="0">
              <a:solidFill>
                <a:srgbClr val="464653"/>
              </a:solidFill>
            </a:endParaRPr>
          </a:p>
        </p:txBody>
      </p:sp>
    </p:spTree>
    <p:extLst>
      <p:ext uri="{BB962C8B-B14F-4D97-AF65-F5344CB8AC3E}">
        <p14:creationId xmlns:p14="http://schemas.microsoft.com/office/powerpoint/2010/main" val="383494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286312"/>
            <a:ext cx="8382000" cy="3924151"/>
          </a:xfrm>
          <a:prstGeom prst="rect">
            <a:avLst/>
          </a:prstGeom>
          <a:solidFill>
            <a:schemeClr val="accent2">
              <a:lumMod val="60000"/>
              <a:lumOff val="4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marL="548640" lvl="1" indent="-274320">
              <a:spcBef>
                <a:spcPts val="500"/>
              </a:spcBef>
              <a:buClr>
                <a:srgbClr val="9FB8CD"/>
              </a:buClr>
              <a:buSzPct val="76000"/>
              <a:buFont typeface="Wingdings 3"/>
              <a:buChar char=""/>
            </a:pPr>
            <a:r>
              <a:rPr lang="en-US" sz="2300" dirty="0" smtClean="0">
                <a:solidFill>
                  <a:sysClr val="windowText" lastClr="000000"/>
                </a:solidFill>
              </a:rPr>
              <a:t>Hierarchical regressions confirmed that AAQ-Ex accounted for variance above and beyond </a:t>
            </a:r>
            <a:r>
              <a:rPr lang="en-US" sz="2300" b="1" dirty="0" smtClean="0">
                <a:solidFill>
                  <a:sysClr val="windowText" lastClr="000000"/>
                </a:solidFill>
              </a:rPr>
              <a:t>age, gender, AAQ-II, BI-AAQ, DTS, and the degree to which participants valued health, fitness, exercise, and being active</a:t>
            </a:r>
            <a:r>
              <a:rPr lang="en-US" sz="2300" dirty="0" smtClean="0">
                <a:solidFill>
                  <a:sysClr val="windowText" lastClr="000000"/>
                </a:solidFill>
              </a:rPr>
              <a:t>:</a:t>
            </a:r>
          </a:p>
          <a:p>
            <a:pPr marL="1005840" lvl="2" indent="-274320">
              <a:spcBef>
                <a:spcPts val="500"/>
              </a:spcBef>
              <a:buClr>
                <a:srgbClr val="9FB8CD"/>
              </a:buClr>
              <a:buSzPct val="76000"/>
              <a:buFont typeface="Wingdings 3"/>
              <a:buChar char=""/>
            </a:pPr>
            <a:r>
              <a:rPr lang="en-US" sz="2300" dirty="0" smtClean="0">
                <a:solidFill>
                  <a:sysClr val="windowText" lastClr="000000"/>
                </a:solidFill>
              </a:rPr>
              <a:t>Fitness: </a:t>
            </a:r>
            <a:r>
              <a:rPr lang="en-US" sz="2400" i="1" dirty="0"/>
              <a:t>R</a:t>
            </a:r>
            <a:r>
              <a:rPr lang="en-US" sz="2400" baseline="30000" dirty="0"/>
              <a:t>2</a:t>
            </a:r>
            <a:r>
              <a:rPr lang="en-US" sz="2400" dirty="0"/>
              <a:t> change = .06, </a:t>
            </a:r>
            <a:r>
              <a:rPr lang="en-US" sz="2400" i="1" dirty="0"/>
              <a:t>F</a:t>
            </a:r>
            <a:r>
              <a:rPr lang="en-US" sz="2400" dirty="0"/>
              <a:t>(1, 309) = 27.47, </a:t>
            </a:r>
            <a:r>
              <a:rPr lang="en-US" sz="2400" i="1" dirty="0"/>
              <a:t>p</a:t>
            </a:r>
            <a:r>
              <a:rPr lang="en-US" sz="2400" dirty="0"/>
              <a:t> &lt; .</a:t>
            </a:r>
            <a:r>
              <a:rPr lang="en-US" sz="2400" dirty="0" smtClean="0"/>
              <a:t>001</a:t>
            </a:r>
          </a:p>
          <a:p>
            <a:pPr marL="1463040" lvl="3" indent="-274320">
              <a:spcBef>
                <a:spcPts val="500"/>
              </a:spcBef>
              <a:buClr>
                <a:srgbClr val="9FB8CD"/>
              </a:buClr>
              <a:buSzPct val="76000"/>
              <a:buFont typeface="Wingdings 3"/>
              <a:buChar char=""/>
            </a:pPr>
            <a:r>
              <a:rPr lang="en-US" sz="2000" dirty="0" smtClean="0"/>
              <a:t>Age and BI-AAQ significant, smaller weights</a:t>
            </a:r>
          </a:p>
          <a:p>
            <a:pPr marL="1005840" lvl="2" indent="-274320">
              <a:spcBef>
                <a:spcPts val="500"/>
              </a:spcBef>
              <a:buClr>
                <a:srgbClr val="9FB8CD"/>
              </a:buClr>
              <a:buSzPct val="76000"/>
              <a:buFont typeface="Wingdings 3"/>
              <a:buChar char=""/>
            </a:pPr>
            <a:r>
              <a:rPr lang="en-US" sz="2400" dirty="0" smtClean="0"/>
              <a:t>EDPW: </a:t>
            </a:r>
            <a:r>
              <a:rPr lang="en-US" sz="2400" i="1" dirty="0"/>
              <a:t>R</a:t>
            </a:r>
            <a:r>
              <a:rPr lang="en-US" sz="2400" baseline="30000" dirty="0"/>
              <a:t>2</a:t>
            </a:r>
            <a:r>
              <a:rPr lang="en-US" sz="2400" dirty="0"/>
              <a:t> change = .14, </a:t>
            </a:r>
            <a:r>
              <a:rPr lang="en-US" sz="2400" i="1" dirty="0"/>
              <a:t>F</a:t>
            </a:r>
            <a:r>
              <a:rPr lang="en-US" sz="2400" dirty="0"/>
              <a:t>(1, 309) = 77.46, </a:t>
            </a:r>
            <a:r>
              <a:rPr lang="en-US" sz="2400" i="1" dirty="0"/>
              <a:t>p</a:t>
            </a:r>
            <a:r>
              <a:rPr lang="en-US" sz="2400" dirty="0"/>
              <a:t> &lt; .</a:t>
            </a:r>
            <a:r>
              <a:rPr lang="en-US" sz="2400" dirty="0" smtClean="0"/>
              <a:t>001</a:t>
            </a:r>
          </a:p>
          <a:p>
            <a:pPr marL="1463040" lvl="3" indent="-274320">
              <a:spcBef>
                <a:spcPts val="500"/>
              </a:spcBef>
              <a:buClr>
                <a:srgbClr val="9FB8CD"/>
              </a:buClr>
              <a:buSzPct val="76000"/>
              <a:buFont typeface="Wingdings 3"/>
              <a:buChar char=""/>
            </a:pPr>
            <a:r>
              <a:rPr lang="en-US" sz="2000" dirty="0" smtClean="0"/>
              <a:t>BI-AAQ and DTS significant, smaller weights</a:t>
            </a:r>
          </a:p>
          <a:p>
            <a:pPr marL="1005840" lvl="2" indent="-274320">
              <a:spcBef>
                <a:spcPts val="500"/>
              </a:spcBef>
              <a:buClr>
                <a:srgbClr val="9FB8CD"/>
              </a:buClr>
              <a:buSzPct val="76000"/>
              <a:buFont typeface="Wingdings 3"/>
              <a:buChar char=""/>
            </a:pPr>
            <a:r>
              <a:rPr lang="en-US" sz="2300" dirty="0" smtClean="0">
                <a:solidFill>
                  <a:sysClr val="windowText" lastClr="000000"/>
                </a:solidFill>
              </a:rPr>
              <a:t>EHPW: </a:t>
            </a:r>
            <a:r>
              <a:rPr lang="en-US" sz="2400" i="1" dirty="0"/>
              <a:t>R</a:t>
            </a:r>
            <a:r>
              <a:rPr lang="en-US" sz="2400" baseline="30000" dirty="0"/>
              <a:t>2</a:t>
            </a:r>
            <a:r>
              <a:rPr lang="en-US" sz="2400" dirty="0"/>
              <a:t> change = .04, </a:t>
            </a:r>
            <a:r>
              <a:rPr lang="en-US" sz="2400" i="1" dirty="0"/>
              <a:t>F</a:t>
            </a:r>
            <a:r>
              <a:rPr lang="en-US" sz="2400" dirty="0"/>
              <a:t>(1, 309) = 15.64, </a:t>
            </a:r>
            <a:r>
              <a:rPr lang="en-US" sz="2400" i="1" dirty="0"/>
              <a:t>p</a:t>
            </a:r>
            <a:r>
              <a:rPr lang="en-US" sz="2400" dirty="0"/>
              <a:t> &lt; .</a:t>
            </a:r>
            <a:r>
              <a:rPr lang="en-US" sz="2400" dirty="0" smtClean="0"/>
              <a:t>001</a:t>
            </a:r>
          </a:p>
          <a:p>
            <a:pPr marL="1463040" lvl="3" indent="-274320">
              <a:spcBef>
                <a:spcPts val="500"/>
              </a:spcBef>
              <a:buClr>
                <a:srgbClr val="9FB8CD"/>
              </a:buClr>
              <a:buSzPct val="76000"/>
              <a:buFont typeface="Wingdings 3"/>
              <a:buChar char=""/>
            </a:pPr>
            <a:r>
              <a:rPr lang="en-US" sz="2000" dirty="0" smtClean="0">
                <a:solidFill>
                  <a:sysClr val="windowText" lastClr="000000"/>
                </a:solidFill>
              </a:rPr>
              <a:t>No other significant predictors</a:t>
            </a:r>
            <a:endParaRPr lang="en-US" sz="2000" dirty="0">
              <a:solidFill>
                <a:sysClr val="windowText" lastClr="000000"/>
              </a:solidFill>
            </a:endParaRPr>
          </a:p>
        </p:txBody>
      </p:sp>
    </p:spTree>
    <p:extLst>
      <p:ext uri="{BB962C8B-B14F-4D97-AF65-F5344CB8AC3E}">
        <p14:creationId xmlns:p14="http://schemas.microsoft.com/office/powerpoint/2010/main" val="221835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3235</TotalTime>
  <Words>2597</Words>
  <Application>Microsoft Office PowerPoint</Application>
  <PresentationFormat>On-screen Show (4:3)</PresentationFormat>
  <Paragraphs>277</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Origin</vt:lpstr>
      <vt:lpstr>Development and Validation of the AAQ for Exercise (AAQ-Ex)</vt:lpstr>
      <vt:lpstr>Please stand and do 5-10 jumping jacks…</vt:lpstr>
      <vt:lpstr>Exercise-related experiential avoidance</vt:lpstr>
      <vt:lpstr>Roadmap</vt:lpstr>
      <vt:lpstr>Study 1: Preliminary Psychometrics &amp; Global EA</vt:lpstr>
      <vt:lpstr>Study 2: Self-Reported PA/Fitness Level &amp;  Life Satisfaction</vt:lpstr>
      <vt:lpstr>PowerPoint Presentation</vt:lpstr>
      <vt:lpstr>Study 3: Self-Reported PA/Fitness &amp; “Neighbor” Instruments</vt:lpstr>
      <vt:lpstr>PowerPoint Presentation</vt:lpstr>
      <vt:lpstr>PowerPoint Presentation</vt:lpstr>
      <vt:lpstr>PowerPoint Presentation</vt:lpstr>
      <vt:lpstr>Some last remarks on Study 3</vt:lpstr>
      <vt:lpstr>Study 4: University Fitness Class Outcomes</vt:lpstr>
      <vt:lpstr>Study 5: Physically Exerting Tasks In-Lab</vt:lpstr>
      <vt:lpstr>Study 6: Test-Retest &amp; Social Desirability</vt:lpstr>
      <vt:lpstr>Study 7: Clinical Intervention</vt:lpstr>
      <vt:lpstr>Study 7: What it looked like</vt:lpstr>
      <vt:lpstr>Study 7: Preliminary Findings</vt:lpstr>
      <vt:lpstr>Physical Activity</vt:lpstr>
      <vt:lpstr>Weight</vt:lpstr>
      <vt:lpstr>Week-to-week fluctuations</vt:lpstr>
      <vt:lpstr>Acceptance-related measures</vt:lpstr>
      <vt:lpstr>Study 7: Limitations &amp; Next Steps</vt:lpstr>
      <vt:lpstr>PowerPoint Presentation</vt:lpstr>
      <vt:lpstr>References</vt:lpstr>
      <vt:lpstr>Thank you so much!</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and Validation of the AAQ for Exercise (AAQ-Ex)</dc:title>
  <dc:creator>Sarah Staats</dc:creator>
  <cp:lastModifiedBy>Emily</cp:lastModifiedBy>
  <cp:revision>80</cp:revision>
  <dcterms:created xsi:type="dcterms:W3CDTF">2014-06-17T15:18:09Z</dcterms:created>
  <dcterms:modified xsi:type="dcterms:W3CDTF">2014-06-25T17:21:08Z</dcterms:modified>
</cp:coreProperties>
</file>